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handoutMasterIdLst>
    <p:handoutMasterId r:id="rId40"/>
  </p:handoutMasterIdLst>
  <p:sldIdLst>
    <p:sldId id="268" r:id="rId2"/>
    <p:sldId id="1204" r:id="rId3"/>
    <p:sldId id="3472" r:id="rId4"/>
    <p:sldId id="3502" r:id="rId5"/>
    <p:sldId id="3473" r:id="rId6"/>
    <p:sldId id="3451" r:id="rId7"/>
    <p:sldId id="3474" r:id="rId8"/>
    <p:sldId id="3471" r:id="rId9"/>
    <p:sldId id="3503" r:id="rId10"/>
    <p:sldId id="3475" r:id="rId11"/>
    <p:sldId id="3476" r:id="rId12"/>
    <p:sldId id="3489" r:id="rId13"/>
    <p:sldId id="3478" r:id="rId14"/>
    <p:sldId id="3491" r:id="rId15"/>
    <p:sldId id="3477" r:id="rId16"/>
    <p:sldId id="3493" r:id="rId17"/>
    <p:sldId id="3492" r:id="rId18"/>
    <p:sldId id="3480" r:id="rId19"/>
    <p:sldId id="3481" r:id="rId20"/>
    <p:sldId id="3482" r:id="rId21"/>
    <p:sldId id="3483" r:id="rId22"/>
    <p:sldId id="3494" r:id="rId23"/>
    <p:sldId id="3499" r:id="rId24"/>
    <p:sldId id="3484" r:id="rId25"/>
    <p:sldId id="3485" r:id="rId26"/>
    <p:sldId id="3486" r:id="rId27"/>
    <p:sldId id="3487" r:id="rId28"/>
    <p:sldId id="3488" r:id="rId29"/>
    <p:sldId id="3495" r:id="rId30"/>
    <p:sldId id="3496" r:id="rId31"/>
    <p:sldId id="3497" r:id="rId32"/>
    <p:sldId id="3498" r:id="rId33"/>
    <p:sldId id="3505" r:id="rId34"/>
    <p:sldId id="3504" r:id="rId35"/>
    <p:sldId id="3500" r:id="rId36"/>
    <p:sldId id="3501" r:id="rId37"/>
    <p:sldId id="364" r:id="rId38"/>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2DD17C-8701-33F8-7745-E8B481F4BEC7}" name="808 UNIC" initials="8U" userId="f8714a93996085d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cmAuthor id="2" name="Administrator" initials="A" lastIdx="2" clrIdx="1">
    <p:extLst>
      <p:ext uri="{19B8F6BF-5375-455C-9EA6-DF929625EA0E}">
        <p15:presenceInfo xmlns:p15="http://schemas.microsoft.com/office/powerpoint/2012/main" userId="89faf8db46fa3f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C00000"/>
    <a:srgbClr val="002060"/>
    <a:srgbClr val="2B66AD"/>
    <a:srgbClr val="E9EEF8"/>
    <a:srgbClr val="112C68"/>
    <a:srgbClr val="705349"/>
    <a:srgbClr val="F4B183"/>
    <a:srgbClr val="004B8C"/>
    <a:srgbClr val="0072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60" autoAdjust="0"/>
    <p:restoredTop sz="73439" autoAdjust="0"/>
  </p:normalViewPr>
  <p:slideViewPr>
    <p:cSldViewPr snapToGrid="0">
      <p:cViewPr>
        <p:scale>
          <a:sx n="125" d="100"/>
          <a:sy n="125" d="100"/>
        </p:scale>
        <p:origin x="1122" y="-54"/>
      </p:cViewPr>
      <p:guideLst>
        <p:guide orient="horz" pos="3294"/>
        <p:guide pos="3840"/>
      </p:guideLst>
    </p:cSldViewPr>
  </p:slideViewPr>
  <p:outlineViewPr>
    <p:cViewPr>
      <p:scale>
        <a:sx n="33" d="100"/>
        <a:sy n="33" d="100"/>
      </p:scale>
      <p:origin x="0" y="-3972"/>
    </p:cViewPr>
  </p:outlineViewPr>
  <p:notesTextViewPr>
    <p:cViewPr>
      <p:scale>
        <a:sx n="300" d="100"/>
        <a:sy n="300" d="100"/>
      </p:scale>
      <p:origin x="0" y="0"/>
    </p:cViewPr>
  </p:notesTextViewPr>
  <p:notesViewPr>
    <p:cSldViewPr snapToGrid="0">
      <p:cViewPr varScale="1">
        <p:scale>
          <a:sx n="48" d="100"/>
          <a:sy n="48" d="100"/>
        </p:scale>
        <p:origin x="1604" y="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tags" Target="tags/tag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4" Type="http://schemas.openxmlformats.org/officeDocument/2006/relationships/image" Target="../media/image11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5" Type="http://schemas.openxmlformats.org/officeDocument/2006/relationships/image" Target="../media/image55.wmf"/><Relationship Id="rId4" Type="http://schemas.openxmlformats.org/officeDocument/2006/relationships/image" Target="../media/image5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e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emf"/><Relationship Id="rId1" Type="http://schemas.openxmlformats.org/officeDocument/2006/relationships/image" Target="../media/image78.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2025/4/12/Sat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2025/4/12/Sat</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ida.zhihu.com/search?content_id=645819438&amp;content_type=Answer&amp;match_order=1&amp;q=%E5%9D%A1%E5%8D%B0%E5%BB%B7%E7%9F%A2%E9%87%8F&amp;zhida_source=entity" TargetMode="External"/><Relationship Id="rId7" Type="http://schemas.openxmlformats.org/officeDocument/2006/relationships/hyperlink" Target="https://zhida.zhihu.com/search?content_id=645819438&amp;content_type=Answer&amp;match_order=1&amp;q=%E6%AC%A7%E6%8B%89%E5%85%AC%E5%BC%8F&amp;zhida_source=entity"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zhida.zhihu.com/search?content_id=645819438&amp;content_type=Answer&amp;match_order=1&amp;q=%E7%A3%81%E6%8C%AF%E5%8A%A8&amp;zhida_source=entity" TargetMode="External"/><Relationship Id="rId5" Type="http://schemas.openxmlformats.org/officeDocument/2006/relationships/hyperlink" Target="https://zhida.zhihu.com/search?content_id=645819438&amp;content_type=Answer&amp;match_order=1&amp;q=%E7%94%B5%E6%8C%AF%E5%8A%A8&amp;zhida_source=entity" TargetMode="External"/><Relationship Id="rId4" Type="http://schemas.openxmlformats.org/officeDocument/2006/relationships/hyperlink" Target="https://zhida.zhihu.com/search?content_id=645819438&amp;content_type=Answer&amp;match_order=1&amp;q=%E8%83%BD%E6%B5%81%E5%AF%86%E5%BA%A6&amp;zhida_source=entity"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zhida.zhihu.com/search?content_id=645819438&amp;content_type=Answer&amp;match_order=1&amp;q=%E5%9D%A1%E5%8D%B0%E5%BB%B7%E7%9F%A2%E9%87%8F&amp;zhida_source=entity" TargetMode="External"/><Relationship Id="rId7" Type="http://schemas.openxmlformats.org/officeDocument/2006/relationships/hyperlink" Target="https://zhida.zhihu.com/search?content_id=645819438&amp;content_type=Answer&amp;match_order=1&amp;q=%E6%AC%A7%E6%8B%89%E5%85%AC%E5%BC%8F&amp;zhida_source=entity"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zhida.zhihu.com/search?content_id=645819438&amp;content_type=Answer&amp;match_order=1&amp;q=%E7%A3%81%E6%8C%AF%E5%8A%A8&amp;zhida_source=entity" TargetMode="External"/><Relationship Id="rId5" Type="http://schemas.openxmlformats.org/officeDocument/2006/relationships/hyperlink" Target="https://zhida.zhihu.com/search?content_id=645819438&amp;content_type=Answer&amp;match_order=1&amp;q=%E7%94%B5%E6%8C%AF%E5%8A%A8&amp;zhida_source=entity" TargetMode="External"/><Relationship Id="rId4" Type="http://schemas.openxmlformats.org/officeDocument/2006/relationships/hyperlink" Target="https://zhida.zhihu.com/search?content_id=645819438&amp;content_type=Answer&amp;match_order=1&amp;q=%E8%83%BD%E6%B5%81%E5%AF%86%E5%BA%A6&amp;zhida_source=entity"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zhida.zhihu.com/search?content_id=645819438&amp;content_type=Answer&amp;match_order=1&amp;q=%E5%9D%A1%E5%8D%B0%E5%BB%B7%E7%9F%A2%E9%87%8F&amp;zhida_source=entity" TargetMode="External"/><Relationship Id="rId7" Type="http://schemas.openxmlformats.org/officeDocument/2006/relationships/hyperlink" Target="https://zhida.zhihu.com/search?content_id=645819438&amp;content_type=Answer&amp;match_order=1&amp;q=%E6%AC%A7%E6%8B%89%E5%85%AC%E5%BC%8F&amp;zhida_source=entity"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zhida.zhihu.com/search?content_id=645819438&amp;content_type=Answer&amp;match_order=1&amp;q=%E7%A3%81%E6%8C%AF%E5%8A%A8&amp;zhida_source=entity" TargetMode="External"/><Relationship Id="rId5" Type="http://schemas.openxmlformats.org/officeDocument/2006/relationships/hyperlink" Target="https://zhida.zhihu.com/search?content_id=645819438&amp;content_type=Answer&amp;match_order=1&amp;q=%E7%94%B5%E6%8C%AF%E5%8A%A8&amp;zhida_source=entity" TargetMode="External"/><Relationship Id="rId4" Type="http://schemas.openxmlformats.org/officeDocument/2006/relationships/hyperlink" Target="https://zhida.zhihu.com/search?content_id=645819438&amp;content_type=Answer&amp;match_order=1&amp;q=%E8%83%BD%E6%B5%81%E5%AF%86%E5%BA%A6&amp;zhida_source=entity"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elp.altair.com/winprop/topics/winprop/user_guide/propagation_methods/propgation_models_urban_ray_optics.htm"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zh.remcom.com/electromagnetic-simulation-numerical-methods/ray-tracing-simulation-methods" TargetMode="External"/><Relationship Id="rId4" Type="http://schemas.openxmlformats.org/officeDocument/2006/relationships/hyperlink" Target="https://nvlabs.github.io/sionna/rt/tutorials/Introduction.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zh.remcom.com/wireless-insite-em-propagation-software" TargetMode="External"/><Relationship Id="rId7" Type="http://schemas.openxmlformats.org/officeDocument/2006/relationships/hyperlink" Target="https://zh.remcom.com/electromagnetic-simulation-numerical-methods/ray-tracing-physical-optics-mec"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zh.remcom.com/electromagnetic-simulation-numerical-methods/ray-tracing-geometric-optics-utd" TargetMode="External"/><Relationship Id="rId5" Type="http://schemas.openxmlformats.org/officeDocument/2006/relationships/hyperlink" Target="https://zh.remcom.com/wireless-insite-models/high-fidelity-ray-tracing" TargetMode="External"/><Relationship Id="rId4" Type="http://schemas.openxmlformats.org/officeDocument/2006/relationships/hyperlink" Target="https://zh.remcom.com/wavefarer-automotive-radar-softwar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remcom.com/wireless-insite-em-propagation-software" TargetMode="External"/><Relationship Id="rId7" Type="http://schemas.openxmlformats.org/officeDocument/2006/relationships/hyperlink" Target="https://zh.remcom.com/electromagnetic-simulation-numerical-methods/ray-tracing-physical-optics-mec"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zh.remcom.com/electromagnetic-simulation-numerical-methods/ray-tracing-geometric-optics-utd" TargetMode="External"/><Relationship Id="rId5" Type="http://schemas.openxmlformats.org/officeDocument/2006/relationships/hyperlink" Target="https://zh.remcom.com/wireless-insite-models/high-fidelity-ray-tracing" TargetMode="External"/><Relationship Id="rId4" Type="http://schemas.openxmlformats.org/officeDocument/2006/relationships/hyperlink" Target="https://zh.remcom.com/wavefarer-automotive-radar-softwar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32CD936-F134-4DC6-9406-18F65D7C4A01}" type="slidenum">
              <a:rPr lang="zh-CN" altLang="en-US" smtClean="0"/>
              <a:t>1</a:t>
            </a:fld>
            <a:endParaRPr lang="zh-CN" altLang="en-US"/>
          </a:p>
        </p:txBody>
      </p:sp>
    </p:spTree>
    <p:extLst>
      <p:ext uri="{BB962C8B-B14F-4D97-AF65-F5344CB8AC3E}">
        <p14:creationId xmlns:p14="http://schemas.microsoft.com/office/powerpoint/2010/main" val="404796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8459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r>
              <a:rPr lang="zh-CN" altLang="en-US" dirty="0"/>
              <a:t>光是一种电磁波，电磁波传播的时候，能量也在传播。在单位时间内通过垂直于传播方向的单位面积的能矢量为</a:t>
            </a:r>
            <a:r>
              <a:rPr lang="en-US" altLang="zh-CN" b="1" dirty="0"/>
              <a:t>S</a:t>
            </a:r>
            <a:r>
              <a:rPr lang="zh-CN" altLang="en-US" dirty="0"/>
              <a:t>，称为</a:t>
            </a:r>
            <a:r>
              <a:rPr lang="zh-CN" altLang="en-US" b="1" dirty="0">
                <a:hlinkClick r:id="rId3"/>
              </a:rPr>
              <a:t>坡印廷矢量</a:t>
            </a:r>
            <a:r>
              <a:rPr lang="zh-CN" altLang="en-US" dirty="0"/>
              <a:t>或者是</a:t>
            </a:r>
            <a:r>
              <a:rPr lang="zh-CN" altLang="en-US" b="1" dirty="0">
                <a:hlinkClick r:id="rId4"/>
              </a:rPr>
              <a:t>能流密度</a:t>
            </a:r>
            <a:r>
              <a:rPr lang="zh-CN" altLang="en-US" dirty="0"/>
              <a:t>，表达式为， </a:t>
            </a:r>
            <a:r>
              <a:rPr lang="en-US" altLang="zh-CN" dirty="0">
                <a:effectLst/>
              </a:rPr>
              <a:t>S=E×H</a:t>
            </a:r>
            <a:r>
              <a:rPr lang="en-US" altLang="zh-CN" dirty="0"/>
              <a:t>S=E \times H </a:t>
            </a:r>
          </a:p>
          <a:p>
            <a:r>
              <a:rPr lang="zh-CN" altLang="en-US" dirty="0"/>
              <a:t>其中</a:t>
            </a:r>
            <a:r>
              <a:rPr lang="en-US" altLang="zh-CN" dirty="0"/>
              <a:t>E</a:t>
            </a:r>
            <a:r>
              <a:rPr lang="zh-CN" altLang="en-US" dirty="0"/>
              <a:t>和</a:t>
            </a:r>
            <a:r>
              <a:rPr lang="en-US" altLang="zh-CN" dirty="0"/>
              <a:t>H</a:t>
            </a:r>
            <a:r>
              <a:rPr lang="zh-CN" altLang="en-US" dirty="0"/>
              <a:t>分别是</a:t>
            </a:r>
            <a:r>
              <a:rPr lang="zh-CN" altLang="en-US" dirty="0">
                <a:hlinkClick r:id="rId5"/>
              </a:rPr>
              <a:t>电振动</a:t>
            </a:r>
            <a:r>
              <a:rPr lang="zh-CN" altLang="en-US" dirty="0"/>
              <a:t>和</a:t>
            </a:r>
            <a:r>
              <a:rPr lang="zh-CN" altLang="en-US" dirty="0">
                <a:hlinkClick r:id="rId6"/>
              </a:rPr>
              <a:t>磁振动</a:t>
            </a:r>
            <a:r>
              <a:rPr lang="zh-CN" altLang="en-US" dirty="0"/>
              <a:t>，表达式为：</a:t>
            </a:r>
          </a:p>
          <a:p>
            <a:r>
              <a:rPr lang="en-US" altLang="zh-CN" dirty="0">
                <a:effectLst/>
              </a:rPr>
              <a:t>E=E0cos⁡(</a:t>
            </a:r>
            <a:r>
              <a:rPr lang="el-GR" altLang="zh-CN" dirty="0">
                <a:effectLst/>
              </a:rPr>
              <a:t>ω</a:t>
            </a:r>
            <a:r>
              <a:rPr lang="en-US" altLang="zh-CN" dirty="0">
                <a:effectLst/>
              </a:rPr>
              <a:t>t+</a:t>
            </a:r>
            <a:r>
              <a:rPr lang="el-GR" altLang="zh-CN" dirty="0">
                <a:effectLst/>
              </a:rPr>
              <a:t>α)</a:t>
            </a:r>
            <a:r>
              <a:rPr lang="en-US" altLang="zh-CN" dirty="0"/>
              <a:t>E = E_0 \cos(\omega t + \alpha) </a:t>
            </a:r>
          </a:p>
          <a:p>
            <a:r>
              <a:rPr lang="en-US" altLang="zh-CN" dirty="0">
                <a:effectLst/>
              </a:rPr>
              <a:t>H=H0cos⁡(</a:t>
            </a:r>
            <a:r>
              <a:rPr lang="el-GR" altLang="zh-CN" dirty="0">
                <a:effectLst/>
              </a:rPr>
              <a:t>ω</a:t>
            </a:r>
            <a:r>
              <a:rPr lang="en-US" altLang="zh-CN" dirty="0">
                <a:effectLst/>
              </a:rPr>
              <a:t>t+</a:t>
            </a:r>
            <a:r>
              <a:rPr lang="el-GR" altLang="zh-CN" dirty="0">
                <a:effectLst/>
              </a:rPr>
              <a:t>β)</a:t>
            </a:r>
            <a:r>
              <a:rPr lang="en-US" altLang="zh-CN" dirty="0"/>
              <a:t>H = H_0 \cos(\omega t + \beta) </a:t>
            </a:r>
          </a:p>
          <a:p>
            <a:r>
              <a:rPr lang="zh-CN" altLang="en-US" dirty="0"/>
              <a:t>在空间中某一点的坡印廷矢量的瞬时值是变化的，但在周期内其具有一个平均值，该值被定义为</a:t>
            </a:r>
            <a:r>
              <a:rPr lang="zh-CN" altLang="en-US" b="1" dirty="0"/>
              <a:t>光强</a:t>
            </a:r>
            <a:r>
              <a:rPr lang="zh-CN" altLang="en-US" dirty="0"/>
              <a:t>。表达式如下：</a:t>
            </a:r>
          </a:p>
          <a:p>
            <a:r>
              <a:rPr lang="en-US" altLang="zh-CN" dirty="0">
                <a:effectLst/>
              </a:rPr>
              <a:t>I=1T∫0TE0H0cos⁡(</a:t>
            </a:r>
            <a:r>
              <a:rPr lang="el-GR" altLang="zh-CN" dirty="0">
                <a:effectLst/>
              </a:rPr>
              <a:t>ω</a:t>
            </a:r>
            <a:r>
              <a:rPr lang="en-US" altLang="zh-CN" dirty="0">
                <a:effectLst/>
              </a:rPr>
              <a:t>t+</a:t>
            </a:r>
            <a:r>
              <a:rPr lang="el-GR" altLang="zh-CN" dirty="0">
                <a:effectLst/>
              </a:rPr>
              <a:t>α)</a:t>
            </a:r>
            <a:r>
              <a:rPr lang="en-US" altLang="zh-CN" dirty="0">
                <a:effectLst/>
              </a:rPr>
              <a:t>cos⁡(</a:t>
            </a:r>
            <a:r>
              <a:rPr lang="el-GR" altLang="zh-CN" dirty="0">
                <a:effectLst/>
              </a:rPr>
              <a:t>ω</a:t>
            </a:r>
            <a:r>
              <a:rPr lang="en-US" altLang="zh-CN" dirty="0">
                <a:effectLst/>
              </a:rPr>
              <a:t>t+</a:t>
            </a:r>
            <a:r>
              <a:rPr lang="el-GR" altLang="zh-CN" dirty="0">
                <a:effectLst/>
              </a:rPr>
              <a:t>β)</a:t>
            </a:r>
            <a:r>
              <a:rPr lang="en-US" altLang="zh-CN" dirty="0" err="1">
                <a:effectLst/>
              </a:rPr>
              <a:t>dt</a:t>
            </a:r>
            <a:r>
              <a:rPr lang="en-US" altLang="zh-CN" dirty="0" err="1"/>
              <a:t>I</a:t>
            </a:r>
            <a:r>
              <a:rPr lang="en-US" altLang="zh-CN" dirty="0"/>
              <a:t> = \frac{1}{T}\int_{0}^{T} E_0 H_0 \cos(\omega t + \alpha)\cos(\omega t + \beta) dt </a:t>
            </a:r>
          </a:p>
          <a:p>
            <a:r>
              <a:rPr lang="zh-CN" altLang="en-US" dirty="0"/>
              <a:t>通过三角函数的乘积公式和</a:t>
            </a:r>
            <a:r>
              <a:rPr lang="zh-CN" altLang="en-US" dirty="0">
                <a:hlinkClick r:id="rId7"/>
              </a:rPr>
              <a:t>欧拉公式</a:t>
            </a:r>
            <a:r>
              <a:rPr lang="zh-CN" altLang="en-US" dirty="0"/>
              <a:t>，上式可以化简为</a:t>
            </a:r>
          </a:p>
          <a:p>
            <a:r>
              <a:rPr lang="en-US" altLang="zh-CN" dirty="0">
                <a:effectLst/>
              </a:rPr>
              <a:t>I=12Re(EH∗)</a:t>
            </a:r>
            <a:r>
              <a:rPr lang="en-US" altLang="zh-CN" dirty="0"/>
              <a:t>I = \frac{1}{2}Re(EH^\</a:t>
            </a:r>
            <a:r>
              <a:rPr lang="en-US" altLang="zh-CN" dirty="0" err="1"/>
              <a:t>ast</a:t>
            </a:r>
            <a:r>
              <a:rPr lang="en-US" altLang="zh-CN" dirty="0"/>
              <a:t> ) </a:t>
            </a:r>
          </a:p>
          <a:p>
            <a:r>
              <a:rPr lang="zh-CN" altLang="en-US" dirty="0"/>
              <a:t>综上，光强是能流密度在一个周期内的平均值。</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67434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r>
              <a:rPr lang="zh-CN" altLang="en-US" dirty="0"/>
              <a:t>光是一种电磁波，电磁波传播的时候，能量也在传播。在单位时间内通过垂直于传播方向的单位面积的能矢量为</a:t>
            </a:r>
            <a:r>
              <a:rPr lang="en-US" altLang="zh-CN" b="1" dirty="0"/>
              <a:t>S</a:t>
            </a:r>
            <a:r>
              <a:rPr lang="zh-CN" altLang="en-US" dirty="0"/>
              <a:t>，称为</a:t>
            </a:r>
            <a:r>
              <a:rPr lang="zh-CN" altLang="en-US" b="1" dirty="0">
                <a:hlinkClick r:id="rId3"/>
              </a:rPr>
              <a:t>坡印廷矢量</a:t>
            </a:r>
            <a:r>
              <a:rPr lang="zh-CN" altLang="en-US" dirty="0"/>
              <a:t>或者是</a:t>
            </a:r>
            <a:r>
              <a:rPr lang="zh-CN" altLang="en-US" b="1" dirty="0">
                <a:hlinkClick r:id="rId4"/>
              </a:rPr>
              <a:t>能流密度</a:t>
            </a:r>
            <a:r>
              <a:rPr lang="zh-CN" altLang="en-US" dirty="0"/>
              <a:t>，表达式为， </a:t>
            </a:r>
            <a:r>
              <a:rPr lang="en-US" altLang="zh-CN" dirty="0">
                <a:effectLst/>
              </a:rPr>
              <a:t>S=E×H</a:t>
            </a:r>
            <a:r>
              <a:rPr lang="en-US" altLang="zh-CN" dirty="0"/>
              <a:t>S=E \times H </a:t>
            </a:r>
          </a:p>
          <a:p>
            <a:r>
              <a:rPr lang="zh-CN" altLang="en-US" dirty="0"/>
              <a:t>其中</a:t>
            </a:r>
            <a:r>
              <a:rPr lang="en-US" altLang="zh-CN" dirty="0"/>
              <a:t>E</a:t>
            </a:r>
            <a:r>
              <a:rPr lang="zh-CN" altLang="en-US" dirty="0"/>
              <a:t>和</a:t>
            </a:r>
            <a:r>
              <a:rPr lang="en-US" altLang="zh-CN" dirty="0"/>
              <a:t>H</a:t>
            </a:r>
            <a:r>
              <a:rPr lang="zh-CN" altLang="en-US" dirty="0"/>
              <a:t>分别是</a:t>
            </a:r>
            <a:r>
              <a:rPr lang="zh-CN" altLang="en-US" dirty="0">
                <a:hlinkClick r:id="rId5"/>
              </a:rPr>
              <a:t>电振动</a:t>
            </a:r>
            <a:r>
              <a:rPr lang="zh-CN" altLang="en-US" dirty="0"/>
              <a:t>和</a:t>
            </a:r>
            <a:r>
              <a:rPr lang="zh-CN" altLang="en-US" dirty="0">
                <a:hlinkClick r:id="rId6"/>
              </a:rPr>
              <a:t>磁振动</a:t>
            </a:r>
            <a:r>
              <a:rPr lang="zh-CN" altLang="en-US" dirty="0"/>
              <a:t>，表达式为：</a:t>
            </a:r>
          </a:p>
          <a:p>
            <a:r>
              <a:rPr lang="en-US" altLang="zh-CN" dirty="0">
                <a:effectLst/>
              </a:rPr>
              <a:t>E=E0cos⁡(</a:t>
            </a:r>
            <a:r>
              <a:rPr lang="el-GR" altLang="zh-CN" dirty="0">
                <a:effectLst/>
              </a:rPr>
              <a:t>ω</a:t>
            </a:r>
            <a:r>
              <a:rPr lang="en-US" altLang="zh-CN" dirty="0">
                <a:effectLst/>
              </a:rPr>
              <a:t>t+</a:t>
            </a:r>
            <a:r>
              <a:rPr lang="el-GR" altLang="zh-CN" dirty="0">
                <a:effectLst/>
              </a:rPr>
              <a:t>α)</a:t>
            </a:r>
            <a:r>
              <a:rPr lang="en-US" altLang="zh-CN" dirty="0"/>
              <a:t>E = E_0 \cos(\omega t + \alpha) </a:t>
            </a:r>
          </a:p>
          <a:p>
            <a:r>
              <a:rPr lang="en-US" altLang="zh-CN" dirty="0">
                <a:effectLst/>
              </a:rPr>
              <a:t>H=H0cos⁡(</a:t>
            </a:r>
            <a:r>
              <a:rPr lang="el-GR" altLang="zh-CN" dirty="0">
                <a:effectLst/>
              </a:rPr>
              <a:t>ω</a:t>
            </a:r>
            <a:r>
              <a:rPr lang="en-US" altLang="zh-CN" dirty="0">
                <a:effectLst/>
              </a:rPr>
              <a:t>t+</a:t>
            </a:r>
            <a:r>
              <a:rPr lang="el-GR" altLang="zh-CN" dirty="0">
                <a:effectLst/>
              </a:rPr>
              <a:t>β)</a:t>
            </a:r>
            <a:r>
              <a:rPr lang="en-US" altLang="zh-CN" dirty="0"/>
              <a:t>H = H_0 \cos(\omega t + \beta) </a:t>
            </a:r>
          </a:p>
          <a:p>
            <a:r>
              <a:rPr lang="zh-CN" altLang="en-US" dirty="0"/>
              <a:t>在空间中某一点的坡印廷矢量的瞬时值是变化的，但在周期内其具有一个平均值，该值被定义为</a:t>
            </a:r>
            <a:r>
              <a:rPr lang="zh-CN" altLang="en-US" b="1" dirty="0"/>
              <a:t>光强</a:t>
            </a:r>
            <a:r>
              <a:rPr lang="zh-CN" altLang="en-US" dirty="0"/>
              <a:t>。表达式如下：</a:t>
            </a:r>
          </a:p>
          <a:p>
            <a:r>
              <a:rPr lang="en-US" altLang="zh-CN" dirty="0">
                <a:effectLst/>
              </a:rPr>
              <a:t>I=1T∫0TE0H0cos⁡(</a:t>
            </a:r>
            <a:r>
              <a:rPr lang="el-GR" altLang="zh-CN" dirty="0">
                <a:effectLst/>
              </a:rPr>
              <a:t>ω</a:t>
            </a:r>
            <a:r>
              <a:rPr lang="en-US" altLang="zh-CN" dirty="0">
                <a:effectLst/>
              </a:rPr>
              <a:t>t+</a:t>
            </a:r>
            <a:r>
              <a:rPr lang="el-GR" altLang="zh-CN" dirty="0">
                <a:effectLst/>
              </a:rPr>
              <a:t>α)</a:t>
            </a:r>
            <a:r>
              <a:rPr lang="en-US" altLang="zh-CN" dirty="0">
                <a:effectLst/>
              </a:rPr>
              <a:t>cos⁡(</a:t>
            </a:r>
            <a:r>
              <a:rPr lang="el-GR" altLang="zh-CN" dirty="0">
                <a:effectLst/>
              </a:rPr>
              <a:t>ω</a:t>
            </a:r>
            <a:r>
              <a:rPr lang="en-US" altLang="zh-CN" dirty="0">
                <a:effectLst/>
              </a:rPr>
              <a:t>t+</a:t>
            </a:r>
            <a:r>
              <a:rPr lang="el-GR" altLang="zh-CN" dirty="0">
                <a:effectLst/>
              </a:rPr>
              <a:t>β)</a:t>
            </a:r>
            <a:r>
              <a:rPr lang="en-US" altLang="zh-CN" dirty="0" err="1">
                <a:effectLst/>
              </a:rPr>
              <a:t>dt</a:t>
            </a:r>
            <a:r>
              <a:rPr lang="en-US" altLang="zh-CN" dirty="0" err="1"/>
              <a:t>I</a:t>
            </a:r>
            <a:r>
              <a:rPr lang="en-US" altLang="zh-CN" dirty="0"/>
              <a:t> = \frac{1}{T}\int_{0}^{T} E_0 H_0 \cos(\omega t + \alpha)\cos(\omega t + \beta) dt </a:t>
            </a:r>
          </a:p>
          <a:p>
            <a:r>
              <a:rPr lang="zh-CN" altLang="en-US" dirty="0"/>
              <a:t>通过三角函数的乘积公式和</a:t>
            </a:r>
            <a:r>
              <a:rPr lang="zh-CN" altLang="en-US" dirty="0">
                <a:hlinkClick r:id="rId7"/>
              </a:rPr>
              <a:t>欧拉公式</a:t>
            </a:r>
            <a:r>
              <a:rPr lang="zh-CN" altLang="en-US" dirty="0"/>
              <a:t>，上式可以化简为</a:t>
            </a:r>
          </a:p>
          <a:p>
            <a:r>
              <a:rPr lang="en-US" altLang="zh-CN" dirty="0">
                <a:effectLst/>
              </a:rPr>
              <a:t>I=12Re(EH∗)</a:t>
            </a:r>
            <a:r>
              <a:rPr lang="en-US" altLang="zh-CN" dirty="0"/>
              <a:t>I = \frac{1}{2}Re(EH^\</a:t>
            </a:r>
            <a:r>
              <a:rPr lang="en-US" altLang="zh-CN" dirty="0" err="1"/>
              <a:t>ast</a:t>
            </a:r>
            <a:r>
              <a:rPr lang="en-US" altLang="zh-CN" dirty="0"/>
              <a:t> ) </a:t>
            </a:r>
          </a:p>
          <a:p>
            <a:r>
              <a:rPr lang="zh-CN" altLang="en-US" dirty="0"/>
              <a:t>综上，光强是能流密度在一个周期内的平均值。</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81572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r>
              <a:rPr lang="zh-CN" altLang="en-US" dirty="0"/>
              <a:t>光是一种电磁波，电磁波传播的时候，能量也在传播。在单位时间内通过垂直于传播方向的单位面积的能矢量为</a:t>
            </a:r>
            <a:r>
              <a:rPr lang="en-US" altLang="zh-CN" b="1" dirty="0"/>
              <a:t>S</a:t>
            </a:r>
            <a:r>
              <a:rPr lang="zh-CN" altLang="en-US" dirty="0"/>
              <a:t>，称为</a:t>
            </a:r>
            <a:r>
              <a:rPr lang="zh-CN" altLang="en-US" b="1" dirty="0">
                <a:hlinkClick r:id="rId3"/>
              </a:rPr>
              <a:t>坡印廷矢量</a:t>
            </a:r>
            <a:r>
              <a:rPr lang="zh-CN" altLang="en-US" dirty="0"/>
              <a:t>或者是</a:t>
            </a:r>
            <a:r>
              <a:rPr lang="zh-CN" altLang="en-US" b="1" dirty="0">
                <a:hlinkClick r:id="rId4"/>
              </a:rPr>
              <a:t>能流密度</a:t>
            </a:r>
            <a:r>
              <a:rPr lang="zh-CN" altLang="en-US" dirty="0"/>
              <a:t>，表达式为， </a:t>
            </a:r>
            <a:r>
              <a:rPr lang="en-US" altLang="zh-CN" dirty="0">
                <a:effectLst/>
              </a:rPr>
              <a:t>S=E×H</a:t>
            </a:r>
            <a:r>
              <a:rPr lang="en-US" altLang="zh-CN" dirty="0"/>
              <a:t>S=E \times H </a:t>
            </a:r>
          </a:p>
          <a:p>
            <a:r>
              <a:rPr lang="zh-CN" altLang="en-US" dirty="0"/>
              <a:t>其中</a:t>
            </a:r>
            <a:r>
              <a:rPr lang="en-US" altLang="zh-CN" dirty="0"/>
              <a:t>E</a:t>
            </a:r>
            <a:r>
              <a:rPr lang="zh-CN" altLang="en-US" dirty="0"/>
              <a:t>和</a:t>
            </a:r>
            <a:r>
              <a:rPr lang="en-US" altLang="zh-CN" dirty="0"/>
              <a:t>H</a:t>
            </a:r>
            <a:r>
              <a:rPr lang="zh-CN" altLang="en-US" dirty="0"/>
              <a:t>分别是</a:t>
            </a:r>
            <a:r>
              <a:rPr lang="zh-CN" altLang="en-US" dirty="0">
                <a:hlinkClick r:id="rId5"/>
              </a:rPr>
              <a:t>电振动</a:t>
            </a:r>
            <a:r>
              <a:rPr lang="zh-CN" altLang="en-US" dirty="0"/>
              <a:t>和</a:t>
            </a:r>
            <a:r>
              <a:rPr lang="zh-CN" altLang="en-US" dirty="0">
                <a:hlinkClick r:id="rId6"/>
              </a:rPr>
              <a:t>磁振动</a:t>
            </a:r>
            <a:r>
              <a:rPr lang="zh-CN" altLang="en-US" dirty="0"/>
              <a:t>，表达式为：</a:t>
            </a:r>
          </a:p>
          <a:p>
            <a:r>
              <a:rPr lang="en-US" altLang="zh-CN" dirty="0">
                <a:effectLst/>
              </a:rPr>
              <a:t>E=E0cos⁡(</a:t>
            </a:r>
            <a:r>
              <a:rPr lang="el-GR" altLang="zh-CN" dirty="0">
                <a:effectLst/>
              </a:rPr>
              <a:t>ω</a:t>
            </a:r>
            <a:r>
              <a:rPr lang="en-US" altLang="zh-CN" dirty="0">
                <a:effectLst/>
              </a:rPr>
              <a:t>t+</a:t>
            </a:r>
            <a:r>
              <a:rPr lang="el-GR" altLang="zh-CN" dirty="0">
                <a:effectLst/>
              </a:rPr>
              <a:t>α)</a:t>
            </a:r>
            <a:r>
              <a:rPr lang="en-US" altLang="zh-CN" dirty="0"/>
              <a:t>E = E_0 \cos(\omega t + \alpha) </a:t>
            </a:r>
          </a:p>
          <a:p>
            <a:r>
              <a:rPr lang="en-US" altLang="zh-CN" dirty="0">
                <a:effectLst/>
              </a:rPr>
              <a:t>H=H0cos⁡(</a:t>
            </a:r>
            <a:r>
              <a:rPr lang="el-GR" altLang="zh-CN" dirty="0">
                <a:effectLst/>
              </a:rPr>
              <a:t>ω</a:t>
            </a:r>
            <a:r>
              <a:rPr lang="en-US" altLang="zh-CN" dirty="0">
                <a:effectLst/>
              </a:rPr>
              <a:t>t+</a:t>
            </a:r>
            <a:r>
              <a:rPr lang="el-GR" altLang="zh-CN" dirty="0">
                <a:effectLst/>
              </a:rPr>
              <a:t>β)</a:t>
            </a:r>
            <a:r>
              <a:rPr lang="en-US" altLang="zh-CN" dirty="0"/>
              <a:t>H = H_0 \cos(\omega t + \beta) </a:t>
            </a:r>
          </a:p>
          <a:p>
            <a:r>
              <a:rPr lang="zh-CN" altLang="en-US" dirty="0"/>
              <a:t>在空间中某一点的坡印廷矢量的瞬时值是变化的，但在周期内其具有一个平均值，该值被定义为</a:t>
            </a:r>
            <a:r>
              <a:rPr lang="zh-CN" altLang="en-US" b="1" dirty="0"/>
              <a:t>光强</a:t>
            </a:r>
            <a:r>
              <a:rPr lang="zh-CN" altLang="en-US" dirty="0"/>
              <a:t>。表达式如下：</a:t>
            </a:r>
          </a:p>
          <a:p>
            <a:r>
              <a:rPr lang="en-US" altLang="zh-CN" dirty="0">
                <a:effectLst/>
              </a:rPr>
              <a:t>I=1T∫0TE0H0cos⁡(</a:t>
            </a:r>
            <a:r>
              <a:rPr lang="el-GR" altLang="zh-CN" dirty="0">
                <a:effectLst/>
              </a:rPr>
              <a:t>ω</a:t>
            </a:r>
            <a:r>
              <a:rPr lang="en-US" altLang="zh-CN" dirty="0">
                <a:effectLst/>
              </a:rPr>
              <a:t>t+</a:t>
            </a:r>
            <a:r>
              <a:rPr lang="el-GR" altLang="zh-CN" dirty="0">
                <a:effectLst/>
              </a:rPr>
              <a:t>α)</a:t>
            </a:r>
            <a:r>
              <a:rPr lang="en-US" altLang="zh-CN" dirty="0">
                <a:effectLst/>
              </a:rPr>
              <a:t>cos⁡(</a:t>
            </a:r>
            <a:r>
              <a:rPr lang="el-GR" altLang="zh-CN" dirty="0">
                <a:effectLst/>
              </a:rPr>
              <a:t>ω</a:t>
            </a:r>
            <a:r>
              <a:rPr lang="en-US" altLang="zh-CN" dirty="0">
                <a:effectLst/>
              </a:rPr>
              <a:t>t+</a:t>
            </a:r>
            <a:r>
              <a:rPr lang="el-GR" altLang="zh-CN" dirty="0">
                <a:effectLst/>
              </a:rPr>
              <a:t>β)</a:t>
            </a:r>
            <a:r>
              <a:rPr lang="en-US" altLang="zh-CN" dirty="0" err="1">
                <a:effectLst/>
              </a:rPr>
              <a:t>dt</a:t>
            </a:r>
            <a:r>
              <a:rPr lang="en-US" altLang="zh-CN" dirty="0" err="1"/>
              <a:t>I</a:t>
            </a:r>
            <a:r>
              <a:rPr lang="en-US" altLang="zh-CN" dirty="0"/>
              <a:t> = \frac{1}{T}\int_{0}^{T} E_0 H_0 \cos(\omega t + \alpha)\cos(\omega t + \beta) dt </a:t>
            </a:r>
          </a:p>
          <a:p>
            <a:r>
              <a:rPr lang="zh-CN" altLang="en-US" dirty="0"/>
              <a:t>通过三角函数的乘积公式和</a:t>
            </a:r>
            <a:r>
              <a:rPr lang="zh-CN" altLang="en-US" dirty="0">
                <a:hlinkClick r:id="rId7"/>
              </a:rPr>
              <a:t>欧拉公式</a:t>
            </a:r>
            <a:r>
              <a:rPr lang="zh-CN" altLang="en-US" dirty="0"/>
              <a:t>，上式可以化简为</a:t>
            </a:r>
          </a:p>
          <a:p>
            <a:r>
              <a:rPr lang="en-US" altLang="zh-CN" dirty="0">
                <a:effectLst/>
              </a:rPr>
              <a:t>I=12Re(EH∗)</a:t>
            </a:r>
            <a:r>
              <a:rPr lang="en-US" altLang="zh-CN" dirty="0"/>
              <a:t>I = \frac{1}{2}Re(EH^\</a:t>
            </a:r>
            <a:r>
              <a:rPr lang="en-US" altLang="zh-CN" dirty="0" err="1"/>
              <a:t>ast</a:t>
            </a:r>
            <a:r>
              <a:rPr lang="en-US" altLang="zh-CN" dirty="0"/>
              <a:t> ) </a:t>
            </a:r>
          </a:p>
          <a:p>
            <a:r>
              <a:rPr lang="zh-CN" altLang="en-US" dirty="0"/>
              <a:t>综上，光强是能流密度在一个周期内的平均值。</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2430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83480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766696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29964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859362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51866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0929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D2A57"/>
                </a:solidFill>
                <a:effectLst/>
                <a:latin typeface="Arial" panose="020B0604020202020204" pitchFamily="34" charset="0"/>
              </a:rPr>
              <a:t>miscellaneous</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4795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49202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94540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14274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22972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218561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5410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00093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23965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045447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A3AFA-821F-1804-F2C7-2D1DDDFBD9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F665D1-52EF-30DD-CEED-523A8A4BA6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371D4C-925C-6303-1445-786DFEB50214}"/>
              </a:ext>
            </a:extLst>
          </p:cNvPr>
          <p:cNvSpPr>
            <a:spLocks noGrp="1"/>
          </p:cNvSpPr>
          <p:nvPr>
            <p:ph type="body" idx="1"/>
          </p:nvPr>
        </p:nvSpPr>
        <p:spPr/>
        <p:txBody>
          <a:bodyPr/>
          <a:lstStyle/>
          <a:p>
            <a:pPr algn="l"/>
            <a:r>
              <a:rPr lang="en-US" altLang="zh-CN" b="1" i="0" dirty="0">
                <a:solidFill>
                  <a:srgbClr val="404040"/>
                </a:solidFill>
                <a:effectLst/>
                <a:latin typeface="DeepSeek-CJK-patch"/>
              </a:rPr>
              <a:t>1. </a:t>
            </a:r>
            <a:r>
              <a:rPr lang="zh-CN" altLang="en-US" b="1" i="0" dirty="0">
                <a:solidFill>
                  <a:srgbClr val="404040"/>
                </a:solidFill>
                <a:effectLst/>
                <a:latin typeface="DeepSeek-CJK-patch"/>
              </a:rPr>
              <a:t>概念萌芽（</a:t>
            </a:r>
            <a:r>
              <a:rPr lang="en-US" altLang="zh-CN" b="1" i="0" dirty="0">
                <a:solidFill>
                  <a:srgbClr val="404040"/>
                </a:solidFill>
                <a:effectLst/>
                <a:latin typeface="DeepSeek-CJK-patch"/>
              </a:rPr>
              <a:t>1960</a:t>
            </a:r>
            <a:r>
              <a:rPr lang="zh-CN" altLang="en-US" b="1" i="0" dirty="0">
                <a:solidFill>
                  <a:srgbClr val="404040"/>
                </a:solidFill>
                <a:effectLst/>
                <a:latin typeface="DeepSeek-CJK-patch"/>
              </a:rPr>
              <a:t>年代）</a:t>
            </a:r>
          </a:p>
          <a:p>
            <a:pPr algn="l"/>
            <a:r>
              <a:rPr lang="zh-CN" altLang="en-US" b="0" i="0" dirty="0">
                <a:solidFill>
                  <a:srgbClr val="404040"/>
                </a:solidFill>
                <a:effectLst/>
                <a:latin typeface="DeepSeek-CJK-patch"/>
              </a:rPr>
              <a:t>光线追踪的雏形源于</a:t>
            </a:r>
            <a:r>
              <a:rPr lang="zh-CN" altLang="en-US" b="1" i="0" dirty="0">
                <a:solidFill>
                  <a:srgbClr val="404040"/>
                </a:solidFill>
                <a:effectLst/>
                <a:latin typeface="DeepSeek-CJK-patch"/>
              </a:rPr>
              <a:t>射线投射（</a:t>
            </a:r>
            <a:r>
              <a:rPr lang="en-US" altLang="zh-CN" b="1" i="0" dirty="0">
                <a:solidFill>
                  <a:srgbClr val="404040"/>
                </a:solidFill>
                <a:effectLst/>
                <a:latin typeface="DeepSeek-CJK-patch"/>
              </a:rPr>
              <a:t>Ray Casting</a:t>
            </a:r>
            <a:r>
              <a:rPr lang="zh-CN" altLang="en-US" b="1" i="0" dirty="0">
                <a:solidFill>
                  <a:srgbClr val="404040"/>
                </a:solidFill>
                <a:effectLst/>
                <a:latin typeface="DeepSeek-CJK-patch"/>
              </a:rPr>
              <a:t>）</a:t>
            </a:r>
            <a:r>
              <a:rPr lang="zh-CN" altLang="en-US" b="0" i="0" dirty="0">
                <a:solidFill>
                  <a:srgbClr val="404040"/>
                </a:solidFill>
                <a:effectLst/>
                <a:latin typeface="DeepSeek-CJK-patch"/>
              </a:rPr>
              <a:t>技术。</a:t>
            </a:r>
            <a:r>
              <a:rPr lang="en-US" altLang="zh-CN" b="0" i="0" dirty="0">
                <a:solidFill>
                  <a:srgbClr val="404040"/>
                </a:solidFill>
                <a:effectLst/>
                <a:latin typeface="DeepSeek-CJK-patch"/>
              </a:rPr>
              <a:t>1968</a:t>
            </a:r>
            <a:r>
              <a:rPr lang="zh-CN" altLang="en-US" b="0" i="0" dirty="0">
                <a:solidFill>
                  <a:srgbClr val="404040"/>
                </a:solidFill>
                <a:effectLst/>
                <a:latin typeface="DeepSeek-CJK-patch"/>
              </a:rPr>
              <a:t>年，美国物理学家</a:t>
            </a:r>
            <a:r>
              <a:rPr lang="zh-CN" altLang="en-US" b="1" i="0" dirty="0">
                <a:solidFill>
                  <a:srgbClr val="404040"/>
                </a:solidFill>
                <a:effectLst/>
                <a:latin typeface="DeepSeek-CJK-patch"/>
              </a:rPr>
              <a:t>阿瑟</a:t>
            </a:r>
            <a:r>
              <a:rPr lang="en-US" altLang="zh-CN" b="1" i="0" dirty="0">
                <a:solidFill>
                  <a:srgbClr val="404040"/>
                </a:solidFill>
                <a:effectLst/>
                <a:latin typeface="DeepSeek-CJK-patch"/>
              </a:rPr>
              <a:t>·</a:t>
            </a:r>
            <a:r>
              <a:rPr lang="zh-CN" altLang="en-US" b="1" i="0" dirty="0">
                <a:solidFill>
                  <a:srgbClr val="404040"/>
                </a:solidFill>
                <a:effectLst/>
                <a:latin typeface="DeepSeek-CJK-patch"/>
              </a:rPr>
              <a:t>阿彭海姆（</a:t>
            </a:r>
            <a:r>
              <a:rPr lang="en-US" altLang="zh-CN" b="1" i="0" dirty="0">
                <a:solidFill>
                  <a:srgbClr val="404040"/>
                </a:solidFill>
                <a:effectLst/>
                <a:latin typeface="DeepSeek-CJK-patch"/>
              </a:rPr>
              <a:t>Arthur Appel</a:t>
            </a:r>
            <a:r>
              <a:rPr lang="zh-CN" altLang="en-US" b="1" i="0" dirty="0">
                <a:solidFill>
                  <a:srgbClr val="404040"/>
                </a:solidFill>
                <a:effectLst/>
                <a:latin typeface="DeepSeek-CJK-patch"/>
              </a:rPr>
              <a:t>）</a:t>
            </a:r>
            <a:r>
              <a:rPr lang="zh-CN" altLang="en-US" b="0" i="0" dirty="0">
                <a:solidFill>
                  <a:srgbClr val="404040"/>
                </a:solidFill>
                <a:effectLst/>
                <a:latin typeface="DeepSeek-CJK-patch"/>
              </a:rPr>
              <a:t>提出了一种基础算法：从观察者视角向场景投射光线，计算其与物体的首次交点以确定颜色</a:t>
            </a:r>
            <a:r>
              <a:rPr lang="en-US" altLang="zh-CN" b="0" i="0" dirty="0">
                <a:solidFill>
                  <a:srgbClr val="404040"/>
                </a:solidFill>
                <a:effectLst/>
                <a:latin typeface="DeepSeek-CJK-patch"/>
              </a:rPr>
              <a:t>3</a:t>
            </a:r>
            <a:r>
              <a:rPr lang="zh-CN" altLang="en-US" b="0" i="0" dirty="0">
                <a:solidFill>
                  <a:srgbClr val="404040"/>
                </a:solidFill>
                <a:effectLst/>
                <a:latin typeface="DeepSeek-CJK-patch"/>
              </a:rPr>
              <a:t>。这一方法虽无法处理反射、折射等复杂光学效应，但奠定了光线追踪的数学框架</a:t>
            </a:r>
            <a:r>
              <a:rPr lang="en-US" altLang="zh-CN" b="0" i="0" dirty="0">
                <a:solidFill>
                  <a:srgbClr val="404040"/>
                </a:solidFill>
                <a:effectLst/>
                <a:latin typeface="DeepSeek-CJK-patch"/>
              </a:rPr>
              <a:t>20</a:t>
            </a:r>
            <a:r>
              <a:rPr lang="zh-CN" altLang="en-US" b="0" i="0" dirty="0">
                <a:solidFill>
                  <a:srgbClr val="404040"/>
                </a:solidFill>
                <a:effectLst/>
                <a:latin typeface="DeepSeek-CJK-patch"/>
              </a:rPr>
              <a:t>。</a:t>
            </a:r>
          </a:p>
          <a:p>
            <a:pPr algn="l"/>
            <a:r>
              <a:rPr lang="zh-CN" altLang="en-US" b="0" i="0" dirty="0">
                <a:solidFill>
                  <a:srgbClr val="404040"/>
                </a:solidFill>
                <a:effectLst/>
                <a:latin typeface="DeepSeek-CJK-patch"/>
              </a:rPr>
              <a:t>同时期，</a:t>
            </a:r>
            <a:r>
              <a:rPr lang="zh-CN" altLang="en-US" b="1" i="0" dirty="0">
                <a:solidFill>
                  <a:srgbClr val="404040"/>
                </a:solidFill>
                <a:effectLst/>
                <a:latin typeface="DeepSeek-CJK-patch"/>
              </a:rPr>
              <a:t>数学应用组（</a:t>
            </a:r>
            <a:r>
              <a:rPr lang="en-US" altLang="zh-CN" b="1" i="0" dirty="0">
                <a:solidFill>
                  <a:srgbClr val="404040"/>
                </a:solidFill>
                <a:effectLst/>
                <a:latin typeface="DeepSeek-CJK-patch"/>
              </a:rPr>
              <a:t>Mathematical Applications Group, MAGI</a:t>
            </a:r>
            <a:r>
              <a:rPr lang="zh-CN" altLang="en-US" b="1" i="0" dirty="0">
                <a:solidFill>
                  <a:srgbClr val="404040"/>
                </a:solidFill>
                <a:effectLst/>
                <a:latin typeface="DeepSeek-CJK-patch"/>
              </a:rPr>
              <a:t>）</a:t>
            </a:r>
            <a:r>
              <a:rPr lang="zh-CN" altLang="en-US" b="0" i="0" dirty="0">
                <a:solidFill>
                  <a:srgbClr val="404040"/>
                </a:solidFill>
                <a:effectLst/>
                <a:latin typeface="DeepSeek-CJK-patch"/>
              </a:rPr>
              <a:t>的科学家进一步探索了光线追踪的潜力。他们开发了基于物理光学的射线追踪程序，用于生成</a:t>
            </a:r>
            <a:r>
              <a:rPr lang="en-US" altLang="zh-CN" b="0" i="0" dirty="0">
                <a:solidFill>
                  <a:srgbClr val="404040"/>
                </a:solidFill>
                <a:effectLst/>
                <a:latin typeface="DeepSeek-CJK-patch"/>
              </a:rPr>
              <a:t>3D</a:t>
            </a:r>
            <a:r>
              <a:rPr lang="zh-CN" altLang="en-US" b="0" i="0" dirty="0">
                <a:solidFill>
                  <a:srgbClr val="404040"/>
                </a:solidFill>
                <a:effectLst/>
                <a:latin typeface="DeepSeek-CJK-patch"/>
              </a:rPr>
              <a:t>图像，并应用于早期影视动画制作，如电视广告和电影特效</a:t>
            </a:r>
            <a:r>
              <a:rPr lang="en-US" altLang="zh-CN" b="0" i="0" dirty="0">
                <a:solidFill>
                  <a:srgbClr val="404040"/>
                </a:solidFill>
                <a:effectLst/>
                <a:latin typeface="DeepSeek-CJK-patch"/>
              </a:rPr>
              <a:t>1622</a:t>
            </a:r>
            <a:r>
              <a:rPr lang="zh-CN" altLang="en-US" b="0" i="0" dirty="0">
                <a:solidFill>
                  <a:srgbClr val="404040"/>
                </a:solidFill>
                <a:effectLst/>
                <a:latin typeface="DeepSeek-CJK-patch"/>
              </a:rPr>
              <a:t>。</a:t>
            </a:r>
          </a:p>
          <a:p>
            <a:pPr algn="l"/>
            <a:r>
              <a:rPr lang="en-US" altLang="zh-CN" b="1" i="0" dirty="0">
                <a:solidFill>
                  <a:srgbClr val="404040"/>
                </a:solidFill>
                <a:effectLst/>
                <a:latin typeface="DeepSeek-CJK-patch"/>
              </a:rPr>
              <a:t>2. </a:t>
            </a:r>
            <a:r>
              <a:rPr lang="zh-CN" altLang="en-US" b="1" i="0" dirty="0">
                <a:solidFill>
                  <a:srgbClr val="404040"/>
                </a:solidFill>
                <a:effectLst/>
                <a:latin typeface="DeepSeek-CJK-patch"/>
              </a:rPr>
              <a:t>递归式光线追踪（</a:t>
            </a:r>
            <a:r>
              <a:rPr lang="en-US" altLang="zh-CN" b="1" i="0" dirty="0">
                <a:solidFill>
                  <a:srgbClr val="404040"/>
                </a:solidFill>
                <a:effectLst/>
                <a:latin typeface="DeepSeek-CJK-patch"/>
              </a:rPr>
              <a:t>1970-1980</a:t>
            </a:r>
            <a:r>
              <a:rPr lang="zh-CN" altLang="en-US" b="1" i="0" dirty="0">
                <a:solidFill>
                  <a:srgbClr val="404040"/>
                </a:solidFill>
                <a:effectLst/>
                <a:latin typeface="DeepSeek-CJK-patch"/>
              </a:rPr>
              <a:t>年代）</a:t>
            </a:r>
          </a:p>
          <a:p>
            <a:pPr algn="l"/>
            <a:r>
              <a:rPr lang="en-US" altLang="zh-CN" b="0" i="0" dirty="0">
                <a:solidFill>
                  <a:srgbClr val="404040"/>
                </a:solidFill>
                <a:effectLst/>
                <a:latin typeface="DeepSeek-CJK-patch"/>
              </a:rPr>
              <a:t>1979</a:t>
            </a:r>
            <a:r>
              <a:rPr lang="zh-CN" altLang="en-US" b="0" i="0" dirty="0">
                <a:solidFill>
                  <a:srgbClr val="404040"/>
                </a:solidFill>
                <a:effectLst/>
                <a:latin typeface="DeepSeek-CJK-patch"/>
              </a:rPr>
              <a:t>年，计算机科学家</a:t>
            </a:r>
            <a:r>
              <a:rPr lang="zh-CN" altLang="en-US" b="1" i="0" dirty="0">
                <a:solidFill>
                  <a:srgbClr val="404040"/>
                </a:solidFill>
                <a:effectLst/>
                <a:latin typeface="DeepSeek-CJK-patch"/>
              </a:rPr>
              <a:t>透纳</a:t>
            </a:r>
            <a:r>
              <a:rPr lang="en-US" altLang="zh-CN" b="1" i="0" dirty="0">
                <a:solidFill>
                  <a:srgbClr val="404040"/>
                </a:solidFill>
                <a:effectLst/>
                <a:latin typeface="DeepSeek-CJK-patch"/>
              </a:rPr>
              <a:t>·</a:t>
            </a:r>
            <a:r>
              <a:rPr lang="zh-CN" altLang="en-US" b="1" i="0" dirty="0">
                <a:solidFill>
                  <a:srgbClr val="404040"/>
                </a:solidFill>
                <a:effectLst/>
                <a:latin typeface="DeepSeek-CJK-patch"/>
              </a:rPr>
              <a:t>惠特德（</a:t>
            </a:r>
            <a:r>
              <a:rPr lang="en-US" altLang="zh-CN" b="1" i="0" dirty="0">
                <a:solidFill>
                  <a:srgbClr val="404040"/>
                </a:solidFill>
                <a:effectLst/>
                <a:latin typeface="DeepSeek-CJK-patch"/>
              </a:rPr>
              <a:t>Turner Whitted</a:t>
            </a:r>
            <a:r>
              <a:rPr lang="zh-CN" altLang="en-US" b="1" i="0" dirty="0">
                <a:solidFill>
                  <a:srgbClr val="404040"/>
                </a:solidFill>
                <a:effectLst/>
                <a:latin typeface="DeepSeek-CJK-patch"/>
              </a:rPr>
              <a:t>）</a:t>
            </a:r>
            <a:r>
              <a:rPr lang="zh-CN" altLang="en-US" b="0" i="0" dirty="0">
                <a:solidFill>
                  <a:srgbClr val="404040"/>
                </a:solidFill>
                <a:effectLst/>
                <a:latin typeface="DeepSeek-CJK-patch"/>
              </a:rPr>
              <a:t>在阿彭海姆的基础上提出了</a:t>
            </a:r>
            <a:r>
              <a:rPr lang="zh-CN" altLang="en-US" b="1" i="0" dirty="0">
                <a:solidFill>
                  <a:srgbClr val="404040"/>
                </a:solidFill>
                <a:effectLst/>
                <a:latin typeface="DeepSeek-CJK-patch"/>
              </a:rPr>
              <a:t>递归式光线追踪（</a:t>
            </a:r>
            <a:r>
              <a:rPr lang="en-US" altLang="zh-CN" b="1" i="0" dirty="0">
                <a:solidFill>
                  <a:srgbClr val="404040"/>
                </a:solidFill>
                <a:effectLst/>
                <a:latin typeface="DeepSeek-CJK-patch"/>
              </a:rPr>
              <a:t>Recursive Ray Tracing</a:t>
            </a:r>
            <a:r>
              <a:rPr lang="zh-CN" altLang="en-US" b="1" i="0" dirty="0">
                <a:solidFill>
                  <a:srgbClr val="404040"/>
                </a:solidFill>
                <a:effectLst/>
                <a:latin typeface="DeepSeek-CJK-patch"/>
              </a:rPr>
              <a:t>）</a:t>
            </a:r>
            <a:r>
              <a:rPr lang="zh-CN" altLang="en-US" b="0" i="0" dirty="0">
                <a:solidFill>
                  <a:srgbClr val="404040"/>
                </a:solidFill>
                <a:effectLst/>
                <a:latin typeface="DeepSeek-CJK-patch"/>
              </a:rPr>
              <a:t>。该技术首次模拟了光线的多次反射、折射及阴影效果，例如镜面反射和透明材质的交互，显著提升了图像的真实感</a:t>
            </a:r>
            <a:r>
              <a:rPr lang="en-US" altLang="zh-CN" b="0" i="0" dirty="0">
                <a:solidFill>
                  <a:srgbClr val="404040"/>
                </a:solidFill>
                <a:effectLst/>
                <a:latin typeface="DeepSeek-CJK-patch"/>
              </a:rPr>
              <a:t>320</a:t>
            </a:r>
            <a:r>
              <a:rPr lang="zh-CN" altLang="en-US" b="0" i="0" dirty="0">
                <a:solidFill>
                  <a:srgbClr val="404040"/>
                </a:solidFill>
                <a:effectLst/>
                <a:latin typeface="DeepSeek-CJK-patch"/>
              </a:rPr>
              <a:t>。惠特德的算法通过递归追踪光线路径，解决了早期方法无法处理复杂光照交互的局限，成为现代光线追踪的核心范式。</a:t>
            </a:r>
          </a:p>
          <a:p>
            <a:pPr algn="l"/>
            <a:r>
              <a:rPr lang="en-US" altLang="zh-CN" b="1" i="0" dirty="0">
                <a:solidFill>
                  <a:srgbClr val="404040"/>
                </a:solidFill>
                <a:effectLst/>
                <a:latin typeface="DeepSeek-CJK-patch"/>
              </a:rPr>
              <a:t>3. </a:t>
            </a:r>
            <a:r>
              <a:rPr lang="zh-CN" altLang="en-US" b="1" i="0" dirty="0">
                <a:solidFill>
                  <a:srgbClr val="404040"/>
                </a:solidFill>
                <a:effectLst/>
                <a:latin typeface="DeepSeek-CJK-patch"/>
              </a:rPr>
              <a:t>路径追踪与全局光照（</a:t>
            </a:r>
            <a:r>
              <a:rPr lang="en-US" altLang="zh-CN" b="1" i="0" dirty="0">
                <a:solidFill>
                  <a:srgbClr val="404040"/>
                </a:solidFill>
                <a:effectLst/>
                <a:latin typeface="DeepSeek-CJK-patch"/>
              </a:rPr>
              <a:t>1980</a:t>
            </a:r>
            <a:r>
              <a:rPr lang="zh-CN" altLang="en-US" b="1" i="0" dirty="0">
                <a:solidFill>
                  <a:srgbClr val="404040"/>
                </a:solidFill>
                <a:effectLst/>
                <a:latin typeface="DeepSeek-CJK-patch"/>
              </a:rPr>
              <a:t>年代后）</a:t>
            </a:r>
          </a:p>
          <a:p>
            <a:pPr algn="l"/>
            <a:r>
              <a:rPr lang="en-US" altLang="zh-CN" b="0" i="0" dirty="0">
                <a:solidFill>
                  <a:srgbClr val="404040"/>
                </a:solidFill>
                <a:effectLst/>
                <a:latin typeface="DeepSeek-CJK-patch"/>
              </a:rPr>
              <a:t>1986</a:t>
            </a:r>
            <a:r>
              <a:rPr lang="zh-CN" altLang="en-US" b="0" i="0" dirty="0">
                <a:solidFill>
                  <a:srgbClr val="404040"/>
                </a:solidFill>
                <a:effectLst/>
                <a:latin typeface="DeepSeek-CJK-patch"/>
              </a:rPr>
              <a:t>年，</a:t>
            </a:r>
            <a:r>
              <a:rPr lang="zh-CN" altLang="en-US" b="1" i="0" dirty="0">
                <a:solidFill>
                  <a:srgbClr val="404040"/>
                </a:solidFill>
                <a:effectLst/>
                <a:latin typeface="DeepSeek-CJK-patch"/>
              </a:rPr>
              <a:t>詹姆斯</a:t>
            </a:r>
            <a:r>
              <a:rPr lang="en-US" altLang="zh-CN" b="1" i="0" dirty="0">
                <a:solidFill>
                  <a:srgbClr val="404040"/>
                </a:solidFill>
                <a:effectLst/>
                <a:latin typeface="DeepSeek-CJK-patch"/>
              </a:rPr>
              <a:t>·</a:t>
            </a:r>
            <a:r>
              <a:rPr lang="zh-CN" altLang="en-US" b="1" i="0" dirty="0">
                <a:solidFill>
                  <a:srgbClr val="404040"/>
                </a:solidFill>
                <a:effectLst/>
                <a:latin typeface="DeepSeek-CJK-patch"/>
              </a:rPr>
              <a:t>卡吉亚（</a:t>
            </a:r>
            <a:r>
              <a:rPr lang="en-US" altLang="zh-CN" b="1" i="0" dirty="0">
                <a:solidFill>
                  <a:srgbClr val="404040"/>
                </a:solidFill>
                <a:effectLst/>
                <a:latin typeface="DeepSeek-CJK-patch"/>
              </a:rPr>
              <a:t>James </a:t>
            </a:r>
            <a:r>
              <a:rPr lang="en-US" altLang="zh-CN" b="1" i="0" dirty="0" err="1">
                <a:solidFill>
                  <a:srgbClr val="404040"/>
                </a:solidFill>
                <a:effectLst/>
                <a:latin typeface="DeepSeek-CJK-patch"/>
              </a:rPr>
              <a:t>Kajiya</a:t>
            </a:r>
            <a:r>
              <a:rPr lang="zh-CN" altLang="en-US" b="1" i="0" dirty="0">
                <a:solidFill>
                  <a:srgbClr val="404040"/>
                </a:solidFill>
                <a:effectLst/>
                <a:latin typeface="DeepSeek-CJK-patch"/>
              </a:rPr>
              <a:t>）</a:t>
            </a:r>
            <a:r>
              <a:rPr lang="zh-CN" altLang="en-US" b="0" i="0" dirty="0">
                <a:solidFill>
                  <a:srgbClr val="404040"/>
                </a:solidFill>
                <a:effectLst/>
                <a:latin typeface="DeepSeek-CJK-patch"/>
              </a:rPr>
              <a:t>提出</a:t>
            </a:r>
            <a:r>
              <a:rPr lang="zh-CN" altLang="en-US" b="1" i="0" dirty="0">
                <a:solidFill>
                  <a:srgbClr val="404040"/>
                </a:solidFill>
                <a:effectLst/>
                <a:latin typeface="DeepSeek-CJK-patch"/>
              </a:rPr>
              <a:t>路径追踪（</a:t>
            </a:r>
            <a:r>
              <a:rPr lang="en-US" altLang="zh-CN" b="1" i="0" dirty="0">
                <a:solidFill>
                  <a:srgbClr val="404040"/>
                </a:solidFill>
                <a:effectLst/>
                <a:latin typeface="DeepSeek-CJK-patch"/>
              </a:rPr>
              <a:t>Path Tracing</a:t>
            </a:r>
            <a:r>
              <a:rPr lang="zh-CN" altLang="en-US" b="1" i="0" dirty="0">
                <a:solidFill>
                  <a:srgbClr val="404040"/>
                </a:solidFill>
                <a:effectLst/>
                <a:latin typeface="DeepSeek-CJK-patch"/>
              </a:rPr>
              <a:t>）</a:t>
            </a:r>
            <a:r>
              <a:rPr lang="zh-CN" altLang="en-US" b="0" i="0" dirty="0">
                <a:solidFill>
                  <a:srgbClr val="404040"/>
                </a:solidFill>
                <a:effectLst/>
                <a:latin typeface="DeepSeek-CJK-patch"/>
              </a:rPr>
              <a:t>，引入蒙特卡罗方法对光线路径进行随机采样，实现了全局光照（直接光照与间接光照的整合）。这一技术能够模拟更真实的漫反射、焦散等效果，但受限于当时计算能力，仅能用于离线渲染（如电影特效）</a:t>
            </a:r>
            <a:r>
              <a:rPr lang="en-US" altLang="zh-CN" b="0" i="0" dirty="0">
                <a:solidFill>
                  <a:srgbClr val="404040"/>
                </a:solidFill>
                <a:effectLst/>
                <a:latin typeface="DeepSeek-CJK-patch"/>
              </a:rPr>
              <a:t>311</a:t>
            </a:r>
            <a:r>
              <a:rPr lang="zh-CN" altLang="en-US" b="0" i="0" dirty="0">
                <a:solidFill>
                  <a:srgbClr val="404040"/>
                </a:solidFill>
                <a:effectLst/>
                <a:latin typeface="DeepSeek-CJK-patch"/>
              </a:rPr>
              <a:t>。</a:t>
            </a:r>
          </a:p>
          <a:p>
            <a:pPr algn="l"/>
            <a:r>
              <a:rPr lang="en-US" altLang="zh-CN" b="1" i="0" dirty="0">
                <a:solidFill>
                  <a:srgbClr val="404040"/>
                </a:solidFill>
                <a:effectLst/>
                <a:latin typeface="DeepSeek-CJK-patch"/>
              </a:rPr>
              <a:t>4. </a:t>
            </a:r>
            <a:r>
              <a:rPr lang="zh-CN" altLang="en-US" b="1" i="0" dirty="0">
                <a:solidFill>
                  <a:srgbClr val="404040"/>
                </a:solidFill>
                <a:effectLst/>
                <a:latin typeface="DeepSeek-CJK-patch"/>
              </a:rPr>
              <a:t>硬件革命与实时光线追踪（</a:t>
            </a:r>
            <a:r>
              <a:rPr lang="en-US" altLang="zh-CN" b="1" i="0" dirty="0">
                <a:solidFill>
                  <a:srgbClr val="404040"/>
                </a:solidFill>
                <a:effectLst/>
                <a:latin typeface="DeepSeek-CJK-patch"/>
              </a:rPr>
              <a:t>2010</a:t>
            </a:r>
            <a:r>
              <a:rPr lang="zh-CN" altLang="en-US" b="1" i="0" dirty="0">
                <a:solidFill>
                  <a:srgbClr val="404040"/>
                </a:solidFill>
                <a:effectLst/>
                <a:latin typeface="DeepSeek-CJK-patch"/>
              </a:rPr>
              <a:t>年代至今）</a:t>
            </a:r>
          </a:p>
          <a:p>
            <a:pPr algn="l"/>
            <a:r>
              <a:rPr lang="zh-CN" altLang="en-US" b="0" i="0" dirty="0">
                <a:solidFill>
                  <a:srgbClr val="404040"/>
                </a:solidFill>
                <a:effectLst/>
                <a:latin typeface="DeepSeek-CJK-patch"/>
              </a:rPr>
              <a:t>光线追踪长期受限于算力需求，直到</a:t>
            </a:r>
            <a:r>
              <a:rPr lang="en-US" altLang="zh-CN" b="1" i="0" dirty="0">
                <a:solidFill>
                  <a:srgbClr val="404040"/>
                </a:solidFill>
                <a:effectLst/>
                <a:latin typeface="DeepSeek-CJK-patch"/>
              </a:rPr>
              <a:t>GPU</a:t>
            </a:r>
            <a:r>
              <a:rPr lang="zh-CN" altLang="en-US" b="1" i="0" dirty="0">
                <a:solidFill>
                  <a:srgbClr val="404040"/>
                </a:solidFill>
                <a:effectLst/>
                <a:latin typeface="DeepSeek-CJK-patch"/>
              </a:rPr>
              <a:t>并行计算</a:t>
            </a:r>
            <a:r>
              <a:rPr lang="zh-CN" altLang="en-US" b="0" i="0" dirty="0">
                <a:solidFill>
                  <a:srgbClr val="404040"/>
                </a:solidFill>
                <a:effectLst/>
                <a:latin typeface="DeepSeek-CJK-patch"/>
              </a:rPr>
              <a:t>的突破。</a:t>
            </a:r>
            <a:r>
              <a:rPr lang="en-US" altLang="zh-CN" b="0" i="0" dirty="0">
                <a:solidFill>
                  <a:srgbClr val="404040"/>
                </a:solidFill>
                <a:effectLst/>
                <a:latin typeface="DeepSeek-CJK-patch"/>
              </a:rPr>
              <a:t>2018</a:t>
            </a:r>
            <a:r>
              <a:rPr lang="zh-CN" altLang="en-US" b="0" i="0" dirty="0">
                <a:solidFill>
                  <a:srgbClr val="404040"/>
                </a:solidFill>
                <a:effectLst/>
                <a:latin typeface="DeepSeek-CJK-patch"/>
              </a:rPr>
              <a:t>年，英伟达推出</a:t>
            </a:r>
            <a:r>
              <a:rPr lang="en-US" altLang="zh-CN" b="1" i="0" dirty="0">
                <a:solidFill>
                  <a:srgbClr val="404040"/>
                </a:solidFill>
                <a:effectLst/>
                <a:latin typeface="DeepSeek-CJK-patch"/>
              </a:rPr>
              <a:t>RTX</a:t>
            </a:r>
            <a:r>
              <a:rPr lang="zh-CN" altLang="en-US" b="1" i="0" dirty="0">
                <a:solidFill>
                  <a:srgbClr val="404040"/>
                </a:solidFill>
                <a:effectLst/>
                <a:latin typeface="DeepSeek-CJK-patch"/>
              </a:rPr>
              <a:t>系列显卡</a:t>
            </a:r>
            <a:r>
              <a:rPr lang="zh-CN" altLang="en-US" b="0" i="0" dirty="0">
                <a:solidFill>
                  <a:srgbClr val="404040"/>
                </a:solidFill>
                <a:effectLst/>
                <a:latin typeface="DeepSeek-CJK-patch"/>
              </a:rPr>
              <a:t>，集成专用光线追踪核心（</a:t>
            </a:r>
            <a:r>
              <a:rPr lang="en-US" altLang="zh-CN" b="0" i="0" dirty="0">
                <a:solidFill>
                  <a:srgbClr val="404040"/>
                </a:solidFill>
                <a:effectLst/>
                <a:latin typeface="DeepSeek-CJK-patch"/>
              </a:rPr>
              <a:t>RT Core</a:t>
            </a:r>
            <a:r>
              <a:rPr lang="zh-CN" altLang="en-US" b="0" i="0" dirty="0">
                <a:solidFill>
                  <a:srgbClr val="404040"/>
                </a:solidFill>
                <a:effectLst/>
                <a:latin typeface="DeepSeek-CJK-patch"/>
              </a:rPr>
              <a:t>），结合微软的</a:t>
            </a:r>
            <a:r>
              <a:rPr lang="en-US" altLang="zh-CN" b="1" i="0" dirty="0">
                <a:solidFill>
                  <a:srgbClr val="404040"/>
                </a:solidFill>
                <a:effectLst/>
                <a:latin typeface="DeepSeek-CJK-patch"/>
              </a:rPr>
              <a:t>DirectX Raytracing</a:t>
            </a:r>
            <a:r>
              <a:rPr lang="zh-CN" altLang="en-US" b="1" i="0" dirty="0">
                <a:solidFill>
                  <a:srgbClr val="404040"/>
                </a:solidFill>
                <a:effectLst/>
                <a:latin typeface="DeepSeek-CJK-patch"/>
              </a:rPr>
              <a:t>（</a:t>
            </a:r>
            <a:r>
              <a:rPr lang="en-US" altLang="zh-CN" b="1" i="0" dirty="0">
                <a:solidFill>
                  <a:srgbClr val="404040"/>
                </a:solidFill>
                <a:effectLst/>
                <a:latin typeface="DeepSeek-CJK-patch"/>
              </a:rPr>
              <a:t>DXR</a:t>
            </a:r>
            <a:r>
              <a:rPr lang="zh-CN" altLang="en-US" b="1" i="0" dirty="0">
                <a:solidFill>
                  <a:srgbClr val="404040"/>
                </a:solidFill>
                <a:effectLst/>
                <a:latin typeface="DeepSeek-CJK-patch"/>
              </a:rPr>
              <a:t>）</a:t>
            </a:r>
            <a:r>
              <a:rPr lang="en-US" altLang="zh-CN" b="1" i="0" dirty="0">
                <a:solidFill>
                  <a:srgbClr val="404040"/>
                </a:solidFill>
                <a:effectLst/>
                <a:latin typeface="DeepSeek-CJK-patch"/>
              </a:rPr>
              <a:t>API</a:t>
            </a:r>
            <a:r>
              <a:rPr lang="zh-CN" altLang="en-US" b="0" i="0" dirty="0">
                <a:solidFill>
                  <a:srgbClr val="404040"/>
                </a:solidFill>
                <a:effectLst/>
                <a:latin typeface="DeepSeek-CJK-patch"/>
              </a:rPr>
              <a:t>，首次实现了游戏中的实时光线追踪</a:t>
            </a:r>
            <a:r>
              <a:rPr lang="en-US" altLang="zh-CN" b="0" i="0" dirty="0">
                <a:solidFill>
                  <a:srgbClr val="404040"/>
                </a:solidFill>
                <a:effectLst/>
                <a:latin typeface="DeepSeek-CJK-patch"/>
              </a:rPr>
              <a:t>2013</a:t>
            </a:r>
            <a:r>
              <a:rPr lang="zh-CN" altLang="en-US" b="0" i="0" dirty="0">
                <a:solidFill>
                  <a:srgbClr val="404040"/>
                </a:solidFill>
                <a:effectLst/>
                <a:latin typeface="DeepSeek-CJK-patch"/>
              </a:rPr>
              <a:t>。例如，虚幻引擎通过优化算法与硬件加速，在</a:t>
            </a:r>
            <a:r>
              <a:rPr lang="en-US" altLang="zh-CN" b="0" i="0" dirty="0">
                <a:solidFill>
                  <a:srgbClr val="404040"/>
                </a:solidFill>
                <a:effectLst/>
                <a:latin typeface="DeepSeek-CJK-patch"/>
              </a:rPr>
              <a:t>《</a:t>
            </a:r>
            <a:r>
              <a:rPr lang="zh-CN" altLang="en-US" b="0" i="0" dirty="0">
                <a:solidFill>
                  <a:srgbClr val="404040"/>
                </a:solidFill>
                <a:effectLst/>
                <a:latin typeface="DeepSeek-CJK-patch"/>
              </a:rPr>
              <a:t>赛博朋克</a:t>
            </a:r>
            <a:r>
              <a:rPr lang="en-US" altLang="zh-CN" b="0" i="0" dirty="0">
                <a:solidFill>
                  <a:srgbClr val="404040"/>
                </a:solidFill>
                <a:effectLst/>
                <a:latin typeface="DeepSeek-CJK-patch"/>
              </a:rPr>
              <a:t>2077》</a:t>
            </a:r>
            <a:r>
              <a:rPr lang="zh-CN" altLang="en-US" b="0" i="0" dirty="0">
                <a:solidFill>
                  <a:srgbClr val="404040"/>
                </a:solidFill>
                <a:effectLst/>
                <a:latin typeface="DeepSeek-CJK-patch"/>
              </a:rPr>
              <a:t>等游戏中实现了动态反射、全局光照等效果，渲染时间从数小时缩短至毫秒级</a:t>
            </a:r>
            <a:r>
              <a:rPr lang="en-US" altLang="zh-CN" b="0" i="0" dirty="0">
                <a:solidFill>
                  <a:srgbClr val="404040"/>
                </a:solidFill>
                <a:effectLst/>
                <a:latin typeface="DeepSeek-CJK-patch"/>
              </a:rPr>
              <a:t>813</a:t>
            </a:r>
            <a:r>
              <a:rPr lang="zh-CN" altLang="en-US" b="0" i="0" dirty="0">
                <a:solidFill>
                  <a:srgbClr val="404040"/>
                </a:solidFill>
                <a:effectLst/>
                <a:latin typeface="DeepSeek-CJK-patch"/>
              </a:rPr>
              <a:t>。</a:t>
            </a:r>
          </a:p>
          <a:p>
            <a:pPr algn="l"/>
            <a:r>
              <a:rPr lang="zh-CN" altLang="en-US" b="1" i="0" dirty="0">
                <a:solidFill>
                  <a:srgbClr val="404040"/>
                </a:solidFill>
                <a:effectLst/>
                <a:latin typeface="DeepSeek-CJK-patch"/>
              </a:rPr>
              <a:t>技术核心与早期应用领域</a:t>
            </a:r>
          </a:p>
          <a:p>
            <a:pPr algn="l"/>
            <a:r>
              <a:rPr lang="zh-CN" altLang="en-US" b="0" i="0" dirty="0">
                <a:solidFill>
                  <a:srgbClr val="404040"/>
                </a:solidFill>
                <a:effectLst/>
                <a:latin typeface="DeepSeek-CJK-patch"/>
              </a:rPr>
              <a:t>光线追踪的本质是通过反向追踪从视点出发的光线路径，模拟其与场景的交互（反射、折射、散射），最终计算像素颜色</a:t>
            </a:r>
            <a:r>
              <a:rPr lang="en-US" altLang="zh-CN" b="0" i="0" dirty="0">
                <a:solidFill>
                  <a:srgbClr val="404040"/>
                </a:solidFill>
                <a:effectLst/>
                <a:latin typeface="DeepSeek-CJK-patch"/>
              </a:rPr>
              <a:t>1122</a:t>
            </a:r>
            <a:r>
              <a:rPr lang="zh-CN" altLang="en-US" b="0" i="0" dirty="0">
                <a:solidFill>
                  <a:srgbClr val="404040"/>
                </a:solidFill>
                <a:effectLst/>
                <a:latin typeface="DeepSeek-CJK-patch"/>
              </a:rPr>
              <a:t>。早期应用集中在影视特效（如</a:t>
            </a:r>
            <a:r>
              <a:rPr lang="en-US" altLang="zh-CN" b="0" i="0" dirty="0">
                <a:solidFill>
                  <a:srgbClr val="404040"/>
                </a:solidFill>
                <a:effectLst/>
                <a:latin typeface="DeepSeek-CJK-patch"/>
              </a:rPr>
              <a:t>《</a:t>
            </a:r>
            <a:r>
              <a:rPr lang="zh-CN" altLang="en-US" b="0" i="0" dirty="0">
                <a:solidFill>
                  <a:srgbClr val="404040"/>
                </a:solidFill>
                <a:effectLst/>
                <a:latin typeface="DeepSeek-CJK-patch"/>
              </a:rPr>
              <a:t>星球大战</a:t>
            </a:r>
            <a:r>
              <a:rPr lang="en-US" altLang="zh-CN" b="0" i="0" dirty="0">
                <a:solidFill>
                  <a:srgbClr val="404040"/>
                </a:solidFill>
                <a:effectLst/>
                <a:latin typeface="DeepSeek-CJK-patch"/>
              </a:rPr>
              <a:t>》《</a:t>
            </a:r>
            <a:r>
              <a:rPr lang="zh-CN" altLang="en-US" b="0" i="0" dirty="0">
                <a:solidFill>
                  <a:srgbClr val="404040"/>
                </a:solidFill>
                <a:effectLst/>
                <a:latin typeface="DeepSeek-CJK-patch"/>
              </a:rPr>
              <a:t>玩具总动员</a:t>
            </a:r>
            <a:r>
              <a:rPr lang="en-US" altLang="zh-CN" b="0" i="0" dirty="0">
                <a:solidFill>
                  <a:srgbClr val="404040"/>
                </a:solidFill>
                <a:effectLst/>
                <a:latin typeface="DeepSeek-CJK-patch"/>
              </a:rPr>
              <a:t>》</a:t>
            </a:r>
            <a:r>
              <a:rPr lang="zh-CN" altLang="en-US" b="0" i="0" dirty="0">
                <a:solidFill>
                  <a:srgbClr val="404040"/>
                </a:solidFill>
                <a:effectLst/>
                <a:latin typeface="DeepSeek-CJK-patch"/>
              </a:rPr>
              <a:t>）和工业设计领域，因其对物理光学的高度还原能力</a:t>
            </a:r>
            <a:r>
              <a:rPr lang="en-US" altLang="zh-CN" b="0" i="0" dirty="0">
                <a:solidFill>
                  <a:srgbClr val="404040"/>
                </a:solidFill>
                <a:effectLst/>
                <a:latin typeface="DeepSeek-CJK-patch"/>
              </a:rPr>
              <a:t>316</a:t>
            </a:r>
            <a:r>
              <a:rPr lang="zh-CN" altLang="en-US" b="0" i="0" dirty="0">
                <a:solidFill>
                  <a:srgbClr val="404040"/>
                </a:solidFill>
                <a:effectLst/>
                <a:latin typeface="DeepSeek-CJK-patch"/>
              </a:rPr>
              <a:t>。</a:t>
            </a:r>
          </a:p>
          <a:p>
            <a:pPr algn="l"/>
            <a:r>
              <a:rPr lang="zh-CN" altLang="en-US" b="1" i="0" dirty="0">
                <a:solidFill>
                  <a:srgbClr val="404040"/>
                </a:solidFill>
                <a:effectLst/>
                <a:latin typeface="DeepSeek-CJK-patch"/>
              </a:rPr>
              <a:t>总结：从实验室到大众化</a:t>
            </a:r>
          </a:p>
          <a:p>
            <a:pPr algn="l"/>
            <a:r>
              <a:rPr lang="zh-CN" altLang="en-US" b="0" i="0" dirty="0">
                <a:solidFill>
                  <a:srgbClr val="404040"/>
                </a:solidFill>
                <a:effectLst/>
                <a:latin typeface="DeepSeek-CJK-patch"/>
              </a:rPr>
              <a:t>光线追踪的起源是理论与工程结合的产物，早期科学家通过数学建模解决了光线路径的追踪问题，而硬件技术的飞跃（如</a:t>
            </a:r>
            <a:r>
              <a:rPr lang="en-US" altLang="zh-CN" b="0" i="0" dirty="0">
                <a:solidFill>
                  <a:srgbClr val="404040"/>
                </a:solidFill>
                <a:effectLst/>
                <a:latin typeface="DeepSeek-CJK-patch"/>
              </a:rPr>
              <a:t>GPU</a:t>
            </a:r>
            <a:r>
              <a:rPr lang="zh-CN" altLang="en-US" b="0" i="0" dirty="0">
                <a:solidFill>
                  <a:srgbClr val="404040"/>
                </a:solidFill>
                <a:effectLst/>
                <a:latin typeface="DeepSeek-CJK-patch"/>
              </a:rPr>
              <a:t>加速）则使其从实验室走向游戏、虚拟现实等实时应用场景</a:t>
            </a:r>
            <a:r>
              <a:rPr lang="en-US" altLang="zh-CN" b="0" i="0" dirty="0">
                <a:solidFill>
                  <a:srgbClr val="404040"/>
                </a:solidFill>
                <a:effectLst/>
                <a:latin typeface="DeepSeek-CJK-patch"/>
              </a:rPr>
              <a:t>313</a:t>
            </a:r>
            <a:r>
              <a:rPr lang="zh-CN" altLang="en-US" b="0" i="0" dirty="0">
                <a:solidFill>
                  <a:srgbClr val="404040"/>
                </a:solidFill>
                <a:effectLst/>
                <a:latin typeface="DeepSeek-CJK-patch"/>
              </a:rPr>
              <a:t>。如今，它已成为计算机图形学的基石技术之一，持续推动视觉呈现的真实性革新。</a:t>
            </a:r>
            <a:endParaRPr lang="en-US" altLang="zh-CN" b="0" i="0" dirty="0">
              <a:solidFill>
                <a:srgbClr val="404040"/>
              </a:solidFill>
              <a:effectLst/>
              <a:latin typeface="DeepSeek-CJK-patch"/>
            </a:endParaRPr>
          </a:p>
          <a:p>
            <a:pPr algn="l"/>
            <a:endParaRPr lang="en-US" altLang="zh-CN" b="0" i="0" dirty="0">
              <a:solidFill>
                <a:srgbClr val="404040"/>
              </a:solidFill>
              <a:effectLst/>
              <a:latin typeface="DeepSeek-CJK-patch"/>
            </a:endParaRPr>
          </a:p>
          <a:p>
            <a:pPr algn="l"/>
            <a:r>
              <a:rPr lang="en-US" altLang="zh-CN" b="1" i="0" dirty="0">
                <a:solidFill>
                  <a:srgbClr val="404040"/>
                </a:solidFill>
                <a:effectLst/>
                <a:latin typeface="DeepSeek-CJK-patch"/>
              </a:rPr>
              <a:t>1. Whitted-Style</a:t>
            </a:r>
            <a:r>
              <a:rPr lang="zh-CN" altLang="en-US" b="1" i="0" dirty="0">
                <a:solidFill>
                  <a:srgbClr val="404040"/>
                </a:solidFill>
                <a:effectLst/>
                <a:latin typeface="DeepSeek-CJK-patch"/>
              </a:rPr>
              <a:t>光线追踪的局限性</a:t>
            </a:r>
            <a:br>
              <a:rPr lang="zh-CN" altLang="en-US" b="0" i="0" dirty="0">
                <a:solidFill>
                  <a:srgbClr val="404040"/>
                </a:solidFill>
                <a:effectLst/>
                <a:latin typeface="DeepSeek-CJK-patch"/>
              </a:rPr>
            </a:br>
            <a:r>
              <a:rPr lang="en-US" altLang="zh-CN" b="0" i="0" dirty="0">
                <a:solidFill>
                  <a:srgbClr val="404040"/>
                </a:solidFill>
                <a:effectLst/>
                <a:latin typeface="DeepSeek-CJK-patch"/>
              </a:rPr>
              <a:t>Whitted-style</a:t>
            </a:r>
            <a:r>
              <a:rPr lang="zh-CN" altLang="en-US" b="0" i="0" dirty="0">
                <a:solidFill>
                  <a:srgbClr val="404040"/>
                </a:solidFill>
                <a:effectLst/>
                <a:latin typeface="DeepSeek-CJK-patch"/>
              </a:rPr>
              <a:t>光线追踪（</a:t>
            </a:r>
            <a:r>
              <a:rPr lang="en-US" altLang="zh-CN" b="0" i="0" dirty="0">
                <a:solidFill>
                  <a:srgbClr val="404040"/>
                </a:solidFill>
                <a:effectLst/>
                <a:latin typeface="DeepSeek-CJK-patch"/>
              </a:rPr>
              <a:t>1980</a:t>
            </a:r>
            <a:r>
              <a:rPr lang="zh-CN" altLang="en-US" b="0" i="0" dirty="0">
                <a:solidFill>
                  <a:srgbClr val="404040"/>
                </a:solidFill>
                <a:effectLst/>
                <a:latin typeface="DeepSeek-CJK-patch"/>
              </a:rPr>
              <a:t>年提出）通过追踪镜面反射和折射光线，显著提升了图像的真实感，但其核心局限在于：</a:t>
            </a:r>
          </a:p>
          <a:p>
            <a:pPr algn="l">
              <a:buFont typeface="Arial" panose="020B0604020202020204" pitchFamily="34" charset="0"/>
              <a:buChar char="•"/>
            </a:pPr>
            <a:r>
              <a:rPr lang="zh-CN" altLang="en-US" b="1" i="0" dirty="0">
                <a:solidFill>
                  <a:srgbClr val="404040"/>
                </a:solidFill>
                <a:effectLst/>
                <a:latin typeface="DeepSeek-CJK-patch"/>
              </a:rPr>
              <a:t>仅处理直接光照与镜面效应</a:t>
            </a:r>
            <a:r>
              <a:rPr lang="zh-CN" altLang="en-US" b="0" i="0" dirty="0">
                <a:solidFill>
                  <a:srgbClr val="404040"/>
                </a:solidFill>
                <a:effectLst/>
                <a:latin typeface="DeepSeek-CJK-patch"/>
              </a:rPr>
              <a:t>：光线遇到漫反射表面时终止追踪，忽略间接光照（如墙面间的漫反射光反弹）。</a:t>
            </a:r>
          </a:p>
          <a:p>
            <a:pPr algn="l">
              <a:buFont typeface="Arial" panose="020B0604020202020204" pitchFamily="34" charset="0"/>
              <a:buChar char="•"/>
            </a:pPr>
            <a:r>
              <a:rPr lang="zh-CN" altLang="en-US" b="1" i="0" dirty="0">
                <a:solidFill>
                  <a:srgbClr val="404040"/>
                </a:solidFill>
                <a:effectLst/>
                <a:latin typeface="DeepSeek-CJK-patch"/>
              </a:rPr>
              <a:t>有限的光线反弹次数</a:t>
            </a:r>
            <a:r>
              <a:rPr lang="zh-CN" altLang="en-US" b="0" i="0" dirty="0">
                <a:solidFill>
                  <a:srgbClr val="404040"/>
                </a:solidFill>
                <a:effectLst/>
                <a:latin typeface="DeepSeek-CJK-patch"/>
              </a:rPr>
              <a:t>：通常仅计算一次或少数几次反射</a:t>
            </a:r>
            <a:r>
              <a:rPr lang="en-US" altLang="zh-CN" b="0" i="0" dirty="0">
                <a:solidFill>
                  <a:srgbClr val="404040"/>
                </a:solidFill>
                <a:effectLst/>
                <a:latin typeface="DeepSeek-CJK-patch"/>
              </a:rPr>
              <a:t>/</a:t>
            </a:r>
            <a:r>
              <a:rPr lang="zh-CN" altLang="en-US" b="0" i="0" dirty="0">
                <a:solidFill>
                  <a:srgbClr val="404040"/>
                </a:solidFill>
                <a:effectLst/>
                <a:latin typeface="DeepSeek-CJK-patch"/>
              </a:rPr>
              <a:t>折射，导致暗部细节缺失（如角落处不自然的黑暗）。</a:t>
            </a:r>
          </a:p>
          <a:p>
            <a:pPr algn="l"/>
            <a:r>
              <a:rPr lang="zh-CN" altLang="en-US" b="1" i="0" dirty="0">
                <a:solidFill>
                  <a:srgbClr val="404040"/>
                </a:solidFill>
                <a:effectLst/>
                <a:latin typeface="DeepSeek-CJK-patch"/>
              </a:rPr>
              <a:t>示例</a:t>
            </a:r>
            <a:r>
              <a:rPr lang="zh-CN" altLang="en-US" b="0" i="0" dirty="0">
                <a:solidFill>
                  <a:srgbClr val="404040"/>
                </a:solidFill>
                <a:effectLst/>
                <a:latin typeface="DeepSeek-CJK-patch"/>
              </a:rPr>
              <a:t>：一个室内场景中，</a:t>
            </a:r>
            <a:r>
              <a:rPr lang="en-US" altLang="zh-CN" b="0" i="0" dirty="0">
                <a:solidFill>
                  <a:srgbClr val="404040"/>
                </a:solidFill>
                <a:effectLst/>
                <a:latin typeface="DeepSeek-CJK-patch"/>
              </a:rPr>
              <a:t>Whitted</a:t>
            </a:r>
            <a:r>
              <a:rPr lang="zh-CN" altLang="en-US" b="0" i="0" dirty="0">
                <a:solidFill>
                  <a:srgbClr val="404040"/>
                </a:solidFill>
                <a:effectLst/>
                <a:latin typeface="DeepSeek-CJK-patch"/>
              </a:rPr>
              <a:t>模型无法模拟天花板因地面漫反射产生的柔和间接光，阴影区域呈现死黑。</a:t>
            </a:r>
          </a:p>
          <a:p>
            <a:pPr algn="l"/>
            <a:r>
              <a:rPr lang="en-US" altLang="zh-CN" b="1" i="0" dirty="0">
                <a:solidFill>
                  <a:srgbClr val="404040"/>
                </a:solidFill>
                <a:effectLst/>
                <a:latin typeface="DeepSeek-CJK-patch"/>
              </a:rPr>
              <a:t>2. </a:t>
            </a:r>
            <a:r>
              <a:rPr lang="zh-CN" altLang="en-US" b="1" i="0" dirty="0">
                <a:solidFill>
                  <a:srgbClr val="404040"/>
                </a:solidFill>
                <a:effectLst/>
                <a:latin typeface="DeepSeek-CJK-patch"/>
              </a:rPr>
              <a:t>渲染方程的理论奠基</a:t>
            </a:r>
            <a:br>
              <a:rPr lang="zh-CN" altLang="en-US" b="0" i="0" dirty="0">
                <a:solidFill>
                  <a:srgbClr val="404040"/>
                </a:solidFill>
                <a:effectLst/>
                <a:latin typeface="DeepSeek-CJK-patch"/>
              </a:rPr>
            </a:br>
            <a:r>
              <a:rPr lang="en-US" altLang="zh-CN" b="0" i="0" dirty="0">
                <a:solidFill>
                  <a:srgbClr val="404040"/>
                </a:solidFill>
                <a:effectLst/>
                <a:latin typeface="DeepSeek-CJK-patch"/>
              </a:rPr>
              <a:t>Jim </a:t>
            </a:r>
            <a:r>
              <a:rPr lang="en-US" altLang="zh-CN" b="0" i="0" dirty="0" err="1">
                <a:solidFill>
                  <a:srgbClr val="404040"/>
                </a:solidFill>
                <a:effectLst/>
                <a:latin typeface="DeepSeek-CJK-patch"/>
              </a:rPr>
              <a:t>Kajiya</a:t>
            </a:r>
            <a:r>
              <a:rPr lang="zh-CN" altLang="en-US" b="0" i="0" dirty="0">
                <a:solidFill>
                  <a:srgbClr val="404040"/>
                </a:solidFill>
                <a:effectLst/>
                <a:latin typeface="DeepSeek-CJK-patch"/>
              </a:rPr>
              <a:t>于</a:t>
            </a:r>
            <a:r>
              <a:rPr lang="en-US" altLang="zh-CN" b="0" i="0" dirty="0">
                <a:solidFill>
                  <a:srgbClr val="404040"/>
                </a:solidFill>
                <a:effectLst/>
                <a:latin typeface="DeepSeek-CJK-patch"/>
              </a:rPr>
              <a:t>1986</a:t>
            </a:r>
            <a:r>
              <a:rPr lang="zh-CN" altLang="en-US" b="0" i="0" dirty="0">
                <a:solidFill>
                  <a:srgbClr val="404040"/>
                </a:solidFill>
                <a:effectLst/>
                <a:latin typeface="DeepSeek-CJK-patch"/>
              </a:rPr>
              <a:t>年提出的</a:t>
            </a:r>
            <a:r>
              <a:rPr lang="zh-CN" altLang="en-US" b="1" i="0" dirty="0">
                <a:solidFill>
                  <a:srgbClr val="404040"/>
                </a:solidFill>
                <a:effectLst/>
                <a:latin typeface="DeepSeek-CJK-patch"/>
              </a:rPr>
              <a:t>渲染方程（</a:t>
            </a:r>
            <a:r>
              <a:rPr lang="en-US" altLang="zh-CN" b="1" i="0" dirty="0">
                <a:solidFill>
                  <a:srgbClr val="404040"/>
                </a:solidFill>
                <a:effectLst/>
                <a:latin typeface="DeepSeek-CJK-patch"/>
              </a:rPr>
              <a:t>Rendering Equation</a:t>
            </a:r>
            <a:r>
              <a:rPr lang="zh-CN" altLang="en-US" b="1" i="0" dirty="0">
                <a:solidFill>
                  <a:srgbClr val="404040"/>
                </a:solidFill>
                <a:effectLst/>
                <a:latin typeface="DeepSeek-CJK-patch"/>
              </a:rPr>
              <a:t>）</a:t>
            </a:r>
            <a:r>
              <a:rPr lang="zh-CN" altLang="en-US" b="0" i="0" dirty="0">
                <a:solidFill>
                  <a:srgbClr val="404040"/>
                </a:solidFill>
                <a:effectLst/>
                <a:latin typeface="DeepSeek-CJK-patch"/>
              </a:rPr>
              <a:t>，从物理角度统一描述了光能传输：</a:t>
            </a:r>
          </a:p>
          <a:p>
            <a:pPr algn="l">
              <a:buFont typeface="Arial" panose="020B0604020202020204" pitchFamily="34" charset="0"/>
              <a:buChar char="•"/>
            </a:pPr>
            <a:r>
              <a:rPr lang="en-US" altLang="zh-CN" b="0" i="0" dirty="0">
                <a:solidFill>
                  <a:srgbClr val="404040"/>
                </a:solidFill>
                <a:effectLst/>
                <a:latin typeface="KaTeX_Main"/>
              </a:rPr>
              <a:t>Lo(</a:t>
            </a:r>
            <a:r>
              <a:rPr lang="en-US" altLang="zh-CN" b="0" i="0" dirty="0" err="1">
                <a:solidFill>
                  <a:srgbClr val="404040"/>
                </a:solidFill>
                <a:effectLst/>
                <a:latin typeface="KaTeX_Main"/>
              </a:rPr>
              <a:t>x,ωo</a:t>
            </a:r>
            <a:r>
              <a:rPr lang="en-US" altLang="zh-CN" b="0" i="0" dirty="0">
                <a:solidFill>
                  <a:srgbClr val="404040"/>
                </a:solidFill>
                <a:effectLst/>
                <a:latin typeface="KaTeX_Main"/>
              </a:rPr>
              <a:t>)=Le(</a:t>
            </a:r>
            <a:r>
              <a:rPr lang="en-US" altLang="zh-CN" b="0" i="0" dirty="0" err="1">
                <a:solidFill>
                  <a:srgbClr val="404040"/>
                </a:solidFill>
                <a:effectLst/>
                <a:latin typeface="KaTeX_Main"/>
              </a:rPr>
              <a:t>x,ωo</a:t>
            </a:r>
            <a:r>
              <a:rPr lang="en-US" altLang="zh-CN" b="0" i="0" dirty="0">
                <a:solidFill>
                  <a:srgbClr val="404040"/>
                </a:solidFill>
                <a:effectLst/>
                <a:latin typeface="KaTeX_Main"/>
              </a:rPr>
              <a:t>)+∫</a:t>
            </a:r>
            <a:r>
              <a:rPr lang="en-US" altLang="zh-CN" b="0" i="0" dirty="0" err="1">
                <a:solidFill>
                  <a:srgbClr val="404040"/>
                </a:solidFill>
                <a:effectLst/>
                <a:latin typeface="KaTeX_Main"/>
              </a:rPr>
              <a:t>Ωfr</a:t>
            </a:r>
            <a:r>
              <a:rPr lang="en-US" altLang="zh-CN" b="0" i="0" dirty="0">
                <a:solidFill>
                  <a:srgbClr val="404040"/>
                </a:solidFill>
                <a:effectLst/>
                <a:latin typeface="KaTeX_Main"/>
              </a:rPr>
              <a:t>(</a:t>
            </a:r>
            <a:r>
              <a:rPr lang="en-US" altLang="zh-CN" b="0" i="0" dirty="0" err="1">
                <a:solidFill>
                  <a:srgbClr val="404040"/>
                </a:solidFill>
                <a:effectLst/>
                <a:latin typeface="KaTeX_Main"/>
              </a:rPr>
              <a:t>x,ωi,ωo</a:t>
            </a:r>
            <a:r>
              <a:rPr lang="en-US" altLang="zh-CN" b="0" i="0" dirty="0">
                <a:solidFill>
                  <a:srgbClr val="404040"/>
                </a:solidFill>
                <a:effectLst/>
                <a:latin typeface="KaTeX_Main"/>
              </a:rPr>
              <a:t>)Li(</a:t>
            </a:r>
            <a:r>
              <a:rPr lang="en-US" altLang="zh-CN" b="0" i="0" dirty="0" err="1">
                <a:solidFill>
                  <a:srgbClr val="404040"/>
                </a:solidFill>
                <a:effectLst/>
                <a:latin typeface="KaTeX_Main"/>
              </a:rPr>
              <a:t>x,ωi</a:t>
            </a:r>
            <a:r>
              <a:rPr lang="en-US" altLang="zh-CN" b="0" i="0" dirty="0">
                <a:solidFill>
                  <a:srgbClr val="404040"/>
                </a:solidFill>
                <a:effectLst/>
                <a:latin typeface="KaTeX_Main"/>
              </a:rPr>
              <a:t>)(</a:t>
            </a:r>
            <a:r>
              <a:rPr lang="en-US" altLang="zh-CN" b="0" i="0" dirty="0" err="1">
                <a:solidFill>
                  <a:srgbClr val="404040"/>
                </a:solidFill>
                <a:effectLst/>
                <a:latin typeface="KaTeX_Main"/>
              </a:rPr>
              <a:t>n⋅ωi</a:t>
            </a:r>
            <a:r>
              <a:rPr lang="en-US" altLang="zh-CN" b="0" i="0" dirty="0">
                <a:solidFill>
                  <a:srgbClr val="404040"/>
                </a:solidFill>
                <a:effectLst/>
                <a:latin typeface="KaTeX_Main"/>
              </a:rPr>
              <a:t>)</a:t>
            </a:r>
            <a:r>
              <a:rPr lang="en-US" altLang="zh-CN" b="0" i="0" dirty="0" err="1">
                <a:solidFill>
                  <a:srgbClr val="404040"/>
                </a:solidFill>
                <a:effectLst/>
                <a:latin typeface="KaTeX_Main"/>
              </a:rPr>
              <a:t>dωi</a:t>
            </a:r>
            <a:r>
              <a:rPr lang="en-US" altLang="zh-CN" b="0" i="1" dirty="0" err="1">
                <a:solidFill>
                  <a:srgbClr val="404040"/>
                </a:solidFill>
                <a:effectLst/>
                <a:latin typeface="KaTeX_Math"/>
              </a:rPr>
              <a:t>Lo</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en-US" altLang="zh-CN" b="1" i="0" dirty="0" err="1">
                <a:solidFill>
                  <a:srgbClr val="404040"/>
                </a:solidFill>
                <a:effectLst/>
                <a:latin typeface="KaTeX_Main"/>
              </a:rPr>
              <a:t>x</a:t>
            </a:r>
            <a:r>
              <a:rPr lang="en-US" altLang="zh-CN" b="0" i="0" dirty="0" err="1">
                <a:solidFill>
                  <a:srgbClr val="404040"/>
                </a:solidFill>
                <a:effectLst/>
                <a:latin typeface="KaTeX_Main"/>
              </a:rPr>
              <a:t>,</a:t>
            </a:r>
            <a:r>
              <a:rPr lang="en-US" altLang="zh-CN" b="0" i="1" dirty="0" err="1">
                <a:solidFill>
                  <a:srgbClr val="404040"/>
                </a:solidFill>
                <a:effectLst/>
                <a:latin typeface="KaTeX_Math"/>
              </a:rPr>
              <a:t>ωo</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en-US" altLang="zh-CN" b="0" i="1" dirty="0">
                <a:solidFill>
                  <a:srgbClr val="404040"/>
                </a:solidFill>
                <a:effectLst/>
                <a:latin typeface="KaTeX_Math"/>
              </a:rPr>
              <a:t>Le</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en-US" altLang="zh-CN" b="1" i="0" dirty="0" err="1">
                <a:solidFill>
                  <a:srgbClr val="404040"/>
                </a:solidFill>
                <a:effectLst/>
                <a:latin typeface="KaTeX_Main"/>
              </a:rPr>
              <a:t>x</a:t>
            </a:r>
            <a:r>
              <a:rPr lang="en-US" altLang="zh-CN" b="0" i="0" dirty="0" err="1">
                <a:solidFill>
                  <a:srgbClr val="404040"/>
                </a:solidFill>
                <a:effectLst/>
                <a:latin typeface="KaTeX_Main"/>
              </a:rPr>
              <a:t>,</a:t>
            </a:r>
            <a:r>
              <a:rPr lang="en-US" altLang="zh-CN" b="0" i="1" dirty="0" err="1">
                <a:solidFill>
                  <a:srgbClr val="404040"/>
                </a:solidFill>
                <a:effectLst/>
                <a:latin typeface="KaTeX_Math"/>
              </a:rPr>
              <a:t>ωo</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zh-CN" altLang="en-US" b="0" i="0" dirty="0">
                <a:solidFill>
                  <a:srgbClr val="404040"/>
                </a:solidFill>
                <a:effectLst/>
                <a:latin typeface="KaTeX_Size2"/>
              </a:rPr>
              <a:t>∫</a:t>
            </a:r>
            <a:r>
              <a:rPr lang="en-US" altLang="zh-CN" b="0" i="0" dirty="0">
                <a:solidFill>
                  <a:srgbClr val="404040"/>
                </a:solidFill>
                <a:effectLst/>
                <a:latin typeface="KaTeX_Main"/>
              </a:rPr>
              <a:t>Ω​</a:t>
            </a:r>
            <a:r>
              <a:rPr lang="en-US" altLang="zh-CN" b="0" i="1" dirty="0" err="1">
                <a:solidFill>
                  <a:srgbClr val="404040"/>
                </a:solidFill>
                <a:effectLst/>
                <a:latin typeface="KaTeX_Math"/>
              </a:rPr>
              <a:t>fr</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en-US" altLang="zh-CN" b="1" i="0" dirty="0" err="1">
                <a:solidFill>
                  <a:srgbClr val="404040"/>
                </a:solidFill>
                <a:effectLst/>
                <a:latin typeface="KaTeX_Main"/>
              </a:rPr>
              <a:t>x</a:t>
            </a:r>
            <a:r>
              <a:rPr lang="en-US" altLang="zh-CN" b="0" i="0" dirty="0" err="1">
                <a:solidFill>
                  <a:srgbClr val="404040"/>
                </a:solidFill>
                <a:effectLst/>
                <a:latin typeface="KaTeX_Main"/>
              </a:rPr>
              <a:t>,</a:t>
            </a:r>
            <a:r>
              <a:rPr lang="en-US" altLang="zh-CN" b="0" i="1" dirty="0" err="1">
                <a:solidFill>
                  <a:srgbClr val="404040"/>
                </a:solidFill>
                <a:effectLst/>
                <a:latin typeface="KaTeX_Math"/>
              </a:rPr>
              <a:t>ωi</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en-US" altLang="zh-CN" b="0" i="1" dirty="0" err="1">
                <a:solidFill>
                  <a:srgbClr val="404040"/>
                </a:solidFill>
                <a:effectLst/>
                <a:latin typeface="KaTeX_Math"/>
              </a:rPr>
              <a:t>ωo</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en-US" altLang="zh-CN" b="0" i="1" dirty="0">
                <a:solidFill>
                  <a:srgbClr val="404040"/>
                </a:solidFill>
                <a:effectLst/>
                <a:latin typeface="KaTeX_Math"/>
              </a:rPr>
              <a:t>Li</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en-US" altLang="zh-CN" b="1" i="0" dirty="0" err="1">
                <a:solidFill>
                  <a:srgbClr val="404040"/>
                </a:solidFill>
                <a:effectLst/>
                <a:latin typeface="KaTeX_Main"/>
              </a:rPr>
              <a:t>x</a:t>
            </a:r>
            <a:r>
              <a:rPr lang="en-US" altLang="zh-CN" b="0" i="0" dirty="0" err="1">
                <a:solidFill>
                  <a:srgbClr val="404040"/>
                </a:solidFill>
                <a:effectLst/>
                <a:latin typeface="KaTeX_Main"/>
              </a:rPr>
              <a:t>,</a:t>
            </a:r>
            <a:r>
              <a:rPr lang="en-US" altLang="zh-CN" b="0" i="1" dirty="0" err="1">
                <a:solidFill>
                  <a:srgbClr val="404040"/>
                </a:solidFill>
                <a:effectLst/>
                <a:latin typeface="KaTeX_Math"/>
              </a:rPr>
              <a:t>ωi</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en-US" altLang="zh-CN" b="1" i="0" dirty="0">
                <a:solidFill>
                  <a:srgbClr val="404040"/>
                </a:solidFill>
                <a:effectLst/>
                <a:latin typeface="KaTeX_Main"/>
              </a:rPr>
              <a:t>n</a:t>
            </a:r>
            <a:r>
              <a:rPr lang="zh-CN" altLang="en-US" b="0" i="0" dirty="0">
                <a:solidFill>
                  <a:srgbClr val="404040"/>
                </a:solidFill>
                <a:effectLst/>
                <a:latin typeface="KaTeX_Main"/>
              </a:rPr>
              <a:t>⋅</a:t>
            </a:r>
            <a:r>
              <a:rPr lang="en-US" altLang="zh-CN" b="0" i="1" dirty="0" err="1">
                <a:solidFill>
                  <a:srgbClr val="404040"/>
                </a:solidFill>
                <a:effectLst/>
                <a:latin typeface="KaTeX_Math"/>
              </a:rPr>
              <a:t>ωi</a:t>
            </a:r>
            <a:r>
              <a:rPr lang="zh-CN" altLang="en-US" b="0" i="0" dirty="0">
                <a:solidFill>
                  <a:srgbClr val="404040"/>
                </a:solidFill>
                <a:effectLst/>
                <a:latin typeface="KaTeX_Main"/>
              </a:rPr>
              <a:t>​</a:t>
            </a:r>
            <a:r>
              <a:rPr lang="en-US" altLang="zh-CN" b="0" i="0" dirty="0">
                <a:solidFill>
                  <a:srgbClr val="404040"/>
                </a:solidFill>
                <a:effectLst/>
                <a:latin typeface="KaTeX_Main"/>
              </a:rPr>
              <a:t>)</a:t>
            </a:r>
            <a:r>
              <a:rPr lang="en-US" altLang="zh-CN" b="0" i="1" dirty="0" err="1">
                <a:solidFill>
                  <a:srgbClr val="404040"/>
                </a:solidFill>
                <a:effectLst/>
                <a:latin typeface="KaTeX_Math"/>
              </a:rPr>
              <a:t>dωi</a:t>
            </a:r>
            <a:r>
              <a:rPr lang="zh-CN" altLang="en-US" b="0" i="0" dirty="0">
                <a:solidFill>
                  <a:srgbClr val="404040"/>
                </a:solidFill>
                <a:effectLst/>
                <a:latin typeface="KaTeX_Main"/>
              </a:rPr>
              <a:t>​</a:t>
            </a:r>
            <a:r>
              <a:rPr lang="en-US" altLang="zh-CN" b="1" i="0" dirty="0" err="1">
                <a:solidFill>
                  <a:srgbClr val="404040"/>
                </a:solidFill>
                <a:effectLst/>
                <a:latin typeface="KaTeX_Main"/>
              </a:rPr>
              <a:t>Lo</a:t>
            </a:r>
            <a:r>
              <a:rPr lang="en-US" altLang="zh-CN" b="1" i="1" dirty="0" err="1">
                <a:solidFill>
                  <a:srgbClr val="404040"/>
                </a:solidFill>
                <a:effectLst/>
                <a:latin typeface="KaTeX_Math"/>
              </a:rPr>
              <a:t>Lo</a:t>
            </a:r>
            <a:r>
              <a:rPr lang="zh-CN" altLang="en-US" b="1" i="0" dirty="0">
                <a:solidFill>
                  <a:srgbClr val="404040"/>
                </a:solidFill>
                <a:effectLst/>
                <a:latin typeface="KaTeX_Main"/>
              </a:rPr>
              <a:t>​</a:t>
            </a:r>
            <a:r>
              <a:rPr lang="zh-CN" altLang="en-US" b="0" i="0" dirty="0">
                <a:solidFill>
                  <a:srgbClr val="404040"/>
                </a:solidFill>
                <a:effectLst/>
                <a:latin typeface="DeepSeek-CJK-patch"/>
              </a:rPr>
              <a:t>：表面点 </a:t>
            </a:r>
            <a:r>
              <a:rPr lang="en-US" altLang="zh-CN" b="0" i="0" dirty="0">
                <a:solidFill>
                  <a:srgbClr val="404040"/>
                </a:solidFill>
                <a:effectLst/>
                <a:latin typeface="KaTeX_Main"/>
              </a:rPr>
              <a:t>x</a:t>
            </a:r>
            <a:r>
              <a:rPr lang="en-US" altLang="zh-CN" b="1" i="0" dirty="0">
                <a:solidFill>
                  <a:srgbClr val="404040"/>
                </a:solidFill>
                <a:effectLst/>
                <a:latin typeface="KaTeX_Main"/>
              </a:rPr>
              <a:t>x</a:t>
            </a:r>
            <a:r>
              <a:rPr lang="zh-CN" altLang="en-US" b="0" i="0" dirty="0">
                <a:solidFill>
                  <a:srgbClr val="404040"/>
                </a:solidFill>
                <a:effectLst/>
                <a:latin typeface="DeepSeek-CJK-patch"/>
              </a:rPr>
              <a:t> 沿方向 </a:t>
            </a:r>
            <a:r>
              <a:rPr lang="en-US" altLang="zh-CN" b="0" i="0" dirty="0" err="1">
                <a:solidFill>
                  <a:srgbClr val="404040"/>
                </a:solidFill>
                <a:effectLst/>
                <a:latin typeface="KaTeX_Main"/>
              </a:rPr>
              <a:t>ωo</a:t>
            </a:r>
            <a:r>
              <a:rPr lang="en-US" altLang="zh-CN" b="0" i="1" dirty="0" err="1">
                <a:solidFill>
                  <a:srgbClr val="404040"/>
                </a:solidFill>
                <a:effectLst/>
                <a:latin typeface="KaTeX_Math"/>
              </a:rPr>
              <a:t>ωo</a:t>
            </a:r>
            <a:r>
              <a:rPr lang="zh-CN" altLang="en-US" b="0" i="0" dirty="0">
                <a:solidFill>
                  <a:srgbClr val="404040"/>
                </a:solidFill>
                <a:effectLst/>
                <a:latin typeface="KaTeX_Main"/>
              </a:rPr>
              <a:t>​</a:t>
            </a:r>
            <a:r>
              <a:rPr lang="zh-CN" altLang="en-US" b="0" i="0" dirty="0">
                <a:solidFill>
                  <a:srgbClr val="404040"/>
                </a:solidFill>
                <a:effectLst/>
                <a:latin typeface="DeepSeek-CJK-patch"/>
              </a:rPr>
              <a:t> 的出射光亮度。</a:t>
            </a:r>
          </a:p>
          <a:p>
            <a:pPr algn="l">
              <a:buFont typeface="Arial" panose="020B0604020202020204" pitchFamily="34" charset="0"/>
              <a:buChar char="•"/>
            </a:pPr>
            <a:r>
              <a:rPr lang="en-US" altLang="zh-CN" b="1" i="0" dirty="0" err="1">
                <a:solidFill>
                  <a:srgbClr val="404040"/>
                </a:solidFill>
                <a:effectLst/>
                <a:latin typeface="KaTeX_Main"/>
              </a:rPr>
              <a:t>Le</a:t>
            </a:r>
            <a:r>
              <a:rPr lang="en-US" altLang="zh-CN" b="1" i="1" dirty="0" err="1">
                <a:solidFill>
                  <a:srgbClr val="404040"/>
                </a:solidFill>
                <a:effectLst/>
                <a:latin typeface="KaTeX_Math"/>
              </a:rPr>
              <a:t>Le</a:t>
            </a:r>
            <a:r>
              <a:rPr lang="zh-CN" altLang="en-US" b="1" i="0" dirty="0">
                <a:solidFill>
                  <a:srgbClr val="404040"/>
                </a:solidFill>
                <a:effectLst/>
                <a:latin typeface="KaTeX_Main"/>
              </a:rPr>
              <a:t>​</a:t>
            </a:r>
            <a:r>
              <a:rPr lang="zh-CN" altLang="en-US" b="0" i="0" dirty="0">
                <a:solidFill>
                  <a:srgbClr val="404040"/>
                </a:solidFill>
                <a:effectLst/>
                <a:latin typeface="DeepSeek-CJK-patch"/>
              </a:rPr>
              <a:t>：自发光项（如灯泡）。</a:t>
            </a:r>
          </a:p>
          <a:p>
            <a:pPr algn="l">
              <a:buFont typeface="Arial" panose="020B0604020202020204" pitchFamily="34" charset="0"/>
              <a:buChar char="•"/>
            </a:pPr>
            <a:r>
              <a:rPr lang="zh-CN" altLang="en-US" b="1" i="0" dirty="0">
                <a:solidFill>
                  <a:srgbClr val="404040"/>
                </a:solidFill>
                <a:effectLst/>
                <a:latin typeface="DeepSeek-CJK-patch"/>
              </a:rPr>
              <a:t>积分项</a:t>
            </a:r>
            <a:r>
              <a:rPr lang="zh-CN" altLang="en-US" b="0" i="0" dirty="0">
                <a:solidFill>
                  <a:srgbClr val="404040"/>
                </a:solidFill>
                <a:effectLst/>
                <a:latin typeface="DeepSeek-CJK-patch"/>
              </a:rPr>
              <a:t>：所有入射方向 </a:t>
            </a:r>
            <a:r>
              <a:rPr lang="en-US" altLang="zh-CN" b="0" i="0" dirty="0" err="1">
                <a:solidFill>
                  <a:srgbClr val="404040"/>
                </a:solidFill>
                <a:effectLst/>
                <a:latin typeface="KaTeX_Main"/>
              </a:rPr>
              <a:t>ωi</a:t>
            </a:r>
            <a:r>
              <a:rPr lang="en-US" altLang="zh-CN" b="0" i="1" dirty="0" err="1">
                <a:solidFill>
                  <a:srgbClr val="404040"/>
                </a:solidFill>
                <a:effectLst/>
                <a:latin typeface="KaTeX_Math"/>
              </a:rPr>
              <a:t>ωi</a:t>
            </a:r>
            <a:r>
              <a:rPr lang="zh-CN" altLang="en-US" b="0" i="0" dirty="0">
                <a:solidFill>
                  <a:srgbClr val="404040"/>
                </a:solidFill>
                <a:effectLst/>
                <a:latin typeface="KaTeX_Main"/>
              </a:rPr>
              <a:t>​</a:t>
            </a:r>
            <a:r>
              <a:rPr lang="zh-CN" altLang="en-US" b="0" i="0" dirty="0">
                <a:solidFill>
                  <a:srgbClr val="404040"/>
                </a:solidFill>
                <a:effectLst/>
                <a:latin typeface="DeepSeek-CJK-patch"/>
              </a:rPr>
              <a:t> 的贡献，包含</a:t>
            </a:r>
            <a:r>
              <a:rPr lang="en-US" altLang="zh-CN" b="0" i="0" dirty="0">
                <a:solidFill>
                  <a:srgbClr val="404040"/>
                </a:solidFill>
                <a:effectLst/>
                <a:latin typeface="DeepSeek-CJK-patch"/>
              </a:rPr>
              <a:t>BRDF</a:t>
            </a:r>
            <a:r>
              <a:rPr lang="zh-CN" altLang="en-US" b="0" i="0" dirty="0">
                <a:solidFill>
                  <a:srgbClr val="404040"/>
                </a:solidFill>
                <a:effectLst/>
                <a:latin typeface="DeepSeek-CJK-patch"/>
              </a:rPr>
              <a:t>（</a:t>
            </a:r>
            <a:r>
              <a:rPr lang="en-US" altLang="zh-CN" b="0" i="0" dirty="0" err="1">
                <a:solidFill>
                  <a:srgbClr val="404040"/>
                </a:solidFill>
                <a:effectLst/>
                <a:latin typeface="KaTeX_Main"/>
              </a:rPr>
              <a:t>fr</a:t>
            </a:r>
            <a:r>
              <a:rPr lang="en-US" altLang="zh-CN" b="0" i="1" dirty="0" err="1">
                <a:solidFill>
                  <a:srgbClr val="404040"/>
                </a:solidFill>
                <a:effectLst/>
                <a:latin typeface="KaTeX_Math"/>
              </a:rPr>
              <a:t>fr</a:t>
            </a:r>
            <a:r>
              <a:rPr lang="zh-CN" altLang="en-US" b="0" i="0" dirty="0">
                <a:solidFill>
                  <a:srgbClr val="404040"/>
                </a:solidFill>
                <a:effectLst/>
                <a:latin typeface="KaTeX_Main"/>
              </a:rPr>
              <a:t>​</a:t>
            </a:r>
            <a:r>
              <a:rPr lang="zh-CN" altLang="en-US" b="0" i="0" dirty="0">
                <a:solidFill>
                  <a:srgbClr val="404040"/>
                </a:solidFill>
                <a:effectLst/>
                <a:latin typeface="DeepSeek-CJK-patch"/>
              </a:rPr>
              <a:t>）与入射光（</a:t>
            </a:r>
            <a:r>
              <a:rPr lang="en-US" altLang="zh-CN" b="0" i="0" dirty="0" err="1">
                <a:solidFill>
                  <a:srgbClr val="404040"/>
                </a:solidFill>
                <a:effectLst/>
                <a:latin typeface="KaTeX_Main"/>
              </a:rPr>
              <a:t>Li</a:t>
            </a:r>
            <a:r>
              <a:rPr lang="en-US" altLang="zh-CN" b="0" i="1" dirty="0" err="1">
                <a:solidFill>
                  <a:srgbClr val="404040"/>
                </a:solidFill>
                <a:effectLst/>
                <a:latin typeface="KaTeX_Math"/>
              </a:rPr>
              <a:t>Li</a:t>
            </a:r>
            <a:r>
              <a:rPr lang="zh-CN" altLang="en-US" b="0" i="0" dirty="0">
                <a:solidFill>
                  <a:srgbClr val="404040"/>
                </a:solidFill>
                <a:effectLst/>
                <a:latin typeface="KaTeX_Main"/>
              </a:rPr>
              <a:t>​</a:t>
            </a:r>
            <a:r>
              <a:rPr lang="zh-CN" altLang="en-US" b="0" i="0" dirty="0">
                <a:solidFill>
                  <a:srgbClr val="404040"/>
                </a:solidFill>
                <a:effectLst/>
                <a:latin typeface="DeepSeek-CJK-patch"/>
              </a:rPr>
              <a:t>）的乘积。</a:t>
            </a:r>
          </a:p>
          <a:p>
            <a:pPr algn="l"/>
            <a:r>
              <a:rPr lang="zh-CN" altLang="en-US" b="1" i="0" dirty="0">
                <a:solidFill>
                  <a:srgbClr val="404040"/>
                </a:solidFill>
                <a:effectLst/>
                <a:latin typeface="DeepSeek-CJK-patch"/>
              </a:rPr>
              <a:t>关键突破</a:t>
            </a:r>
            <a:r>
              <a:rPr lang="zh-CN" altLang="en-US" b="0" i="0" dirty="0">
                <a:solidFill>
                  <a:srgbClr val="404040"/>
                </a:solidFill>
                <a:effectLst/>
                <a:latin typeface="DeepSeek-CJK-patch"/>
              </a:rPr>
              <a:t>：</a:t>
            </a:r>
          </a:p>
          <a:p>
            <a:pPr algn="l">
              <a:buFont typeface="Arial" panose="020B0604020202020204" pitchFamily="34" charset="0"/>
              <a:buChar char="•"/>
            </a:pPr>
            <a:r>
              <a:rPr lang="zh-CN" altLang="en-US" b="1" i="0" dirty="0">
                <a:solidFill>
                  <a:srgbClr val="404040"/>
                </a:solidFill>
                <a:effectLst/>
                <a:latin typeface="DeepSeek-CJK-patch"/>
              </a:rPr>
              <a:t>全局光照的数学描述</a:t>
            </a:r>
            <a:r>
              <a:rPr lang="zh-CN" altLang="en-US" b="0" i="0" dirty="0">
                <a:solidFill>
                  <a:srgbClr val="404040"/>
                </a:solidFill>
                <a:effectLst/>
                <a:latin typeface="DeepSeek-CJK-patch"/>
              </a:rPr>
              <a:t>：方程涵盖直接光照与间接光照（如多次漫反射）。</a:t>
            </a:r>
          </a:p>
          <a:p>
            <a:pPr algn="l">
              <a:buFont typeface="Arial" panose="020B0604020202020204" pitchFamily="34" charset="0"/>
              <a:buChar char="•"/>
            </a:pPr>
            <a:r>
              <a:rPr lang="zh-CN" altLang="en-US" b="1" i="0" dirty="0">
                <a:solidFill>
                  <a:srgbClr val="404040"/>
                </a:solidFill>
                <a:effectLst/>
                <a:latin typeface="DeepSeek-CJK-patch"/>
              </a:rPr>
              <a:t>物理正确性</a:t>
            </a:r>
            <a:r>
              <a:rPr lang="zh-CN" altLang="en-US" b="0" i="0" dirty="0">
                <a:solidFill>
                  <a:srgbClr val="404040"/>
                </a:solidFill>
                <a:effectLst/>
                <a:latin typeface="DeepSeek-CJK-patch"/>
              </a:rPr>
              <a:t>：基于能量守恒与光学定律，确保材质行为符合现实。</a:t>
            </a:r>
          </a:p>
          <a:p>
            <a:pPr algn="l"/>
            <a:r>
              <a:rPr lang="en-US" altLang="zh-CN" b="1" i="0" dirty="0">
                <a:solidFill>
                  <a:srgbClr val="404040"/>
                </a:solidFill>
                <a:effectLst/>
                <a:latin typeface="DeepSeek-CJK-patch"/>
              </a:rPr>
              <a:t>3. </a:t>
            </a:r>
            <a:r>
              <a:rPr lang="zh-CN" altLang="en-US" b="1" i="0" dirty="0">
                <a:solidFill>
                  <a:srgbClr val="404040"/>
                </a:solidFill>
                <a:effectLst/>
                <a:latin typeface="DeepSeek-CJK-patch"/>
              </a:rPr>
              <a:t>路径追踪：渲染方程的数值解法</a:t>
            </a:r>
            <a:br>
              <a:rPr lang="zh-CN" altLang="en-US" b="0" i="0" dirty="0">
                <a:solidFill>
                  <a:srgbClr val="404040"/>
                </a:solidFill>
                <a:effectLst/>
                <a:latin typeface="DeepSeek-CJK-patch"/>
              </a:rPr>
            </a:br>
            <a:r>
              <a:rPr lang="zh-CN" altLang="en-US" b="0" i="0" dirty="0">
                <a:solidFill>
                  <a:srgbClr val="404040"/>
                </a:solidFill>
                <a:effectLst/>
                <a:latin typeface="DeepSeek-CJK-patch"/>
              </a:rPr>
              <a:t>路径追踪通过</a:t>
            </a:r>
            <a:r>
              <a:rPr lang="zh-CN" altLang="en-US" b="1" i="0" dirty="0">
                <a:solidFill>
                  <a:srgbClr val="404040"/>
                </a:solidFill>
                <a:effectLst/>
                <a:latin typeface="DeepSeek-CJK-patch"/>
              </a:rPr>
              <a:t>蒙特卡洛积分（</a:t>
            </a:r>
            <a:r>
              <a:rPr lang="en-US" altLang="zh-CN" b="1" i="0" dirty="0">
                <a:solidFill>
                  <a:srgbClr val="404040"/>
                </a:solidFill>
                <a:effectLst/>
                <a:latin typeface="DeepSeek-CJK-patch"/>
              </a:rPr>
              <a:t>Monte Carlo Integration</a:t>
            </a:r>
            <a:r>
              <a:rPr lang="zh-CN" altLang="en-US" b="1" i="0" dirty="0">
                <a:solidFill>
                  <a:srgbClr val="404040"/>
                </a:solidFill>
                <a:effectLst/>
                <a:latin typeface="DeepSeek-CJK-patch"/>
              </a:rPr>
              <a:t>）</a:t>
            </a:r>
            <a:r>
              <a:rPr lang="zh-CN" altLang="en-US" b="0" i="0" dirty="0">
                <a:solidFill>
                  <a:srgbClr val="404040"/>
                </a:solidFill>
                <a:effectLst/>
                <a:latin typeface="DeepSeek-CJK-patch"/>
              </a:rPr>
              <a:t>随机采样光线路径，近似求解渲染方程：</a:t>
            </a:r>
          </a:p>
          <a:p>
            <a:pPr algn="l">
              <a:buFont typeface="Arial" panose="020B0604020202020204" pitchFamily="34" charset="0"/>
              <a:buChar char="•"/>
            </a:pPr>
            <a:r>
              <a:rPr lang="zh-CN" altLang="en-US" b="1" i="0" dirty="0">
                <a:solidFill>
                  <a:srgbClr val="404040"/>
                </a:solidFill>
                <a:effectLst/>
                <a:latin typeface="DeepSeek-CJK-patch"/>
              </a:rPr>
              <a:t>随机光线方向采样</a:t>
            </a:r>
            <a:r>
              <a:rPr lang="zh-CN" altLang="en-US" b="0" i="0" dirty="0">
                <a:solidFill>
                  <a:srgbClr val="404040"/>
                </a:solidFill>
                <a:effectLst/>
                <a:latin typeface="DeepSeek-CJK-patch"/>
              </a:rPr>
              <a:t>：在半球面上随机选择入射方向，模拟光线在漫反射表面的随机散射。</a:t>
            </a:r>
          </a:p>
          <a:p>
            <a:pPr algn="l">
              <a:buFont typeface="Arial" panose="020B0604020202020204" pitchFamily="34" charset="0"/>
              <a:buChar char="•"/>
            </a:pPr>
            <a:r>
              <a:rPr lang="zh-CN" altLang="en-US" b="1" i="0" dirty="0">
                <a:solidFill>
                  <a:srgbClr val="404040"/>
                </a:solidFill>
                <a:effectLst/>
                <a:latin typeface="DeepSeek-CJK-patch"/>
              </a:rPr>
              <a:t>递归追踪</a:t>
            </a:r>
            <a:r>
              <a:rPr lang="zh-CN" altLang="en-US" b="0" i="0" dirty="0">
                <a:solidFill>
                  <a:srgbClr val="404040"/>
                </a:solidFill>
                <a:effectLst/>
                <a:latin typeface="DeepSeek-CJK-patch"/>
              </a:rPr>
              <a:t>：每次光线击中表面后生成新路径，直至达到最大深度或被吸收。</a:t>
            </a:r>
          </a:p>
          <a:p>
            <a:pPr algn="l">
              <a:buFont typeface="Arial" panose="020B0604020202020204" pitchFamily="34" charset="0"/>
              <a:buChar char="•"/>
            </a:pPr>
            <a:r>
              <a:rPr lang="zh-CN" altLang="en-US" b="1" i="0" dirty="0">
                <a:solidFill>
                  <a:srgbClr val="404040"/>
                </a:solidFill>
                <a:effectLst/>
                <a:latin typeface="DeepSeek-CJK-patch"/>
              </a:rPr>
              <a:t>俄罗斯轮盘赌（</a:t>
            </a:r>
            <a:r>
              <a:rPr lang="en-US" altLang="zh-CN" b="1" i="0" dirty="0">
                <a:solidFill>
                  <a:srgbClr val="404040"/>
                </a:solidFill>
                <a:effectLst/>
                <a:latin typeface="DeepSeek-CJK-patch"/>
              </a:rPr>
              <a:t>Russian Roulette</a:t>
            </a:r>
            <a:r>
              <a:rPr lang="zh-CN" altLang="en-US" b="1" i="0" dirty="0">
                <a:solidFill>
                  <a:srgbClr val="404040"/>
                </a:solidFill>
                <a:effectLst/>
                <a:latin typeface="DeepSeek-CJK-patch"/>
              </a:rPr>
              <a:t>）</a:t>
            </a:r>
            <a:r>
              <a:rPr lang="zh-CN" altLang="en-US" b="0" i="0" dirty="0">
                <a:solidFill>
                  <a:srgbClr val="404040"/>
                </a:solidFill>
                <a:effectLst/>
                <a:latin typeface="DeepSeek-CJK-patch"/>
              </a:rPr>
              <a:t>：动态终止低贡献路径，平衡计算量与精度。</a:t>
            </a:r>
          </a:p>
          <a:p>
            <a:pPr algn="l"/>
            <a:r>
              <a:rPr lang="zh-CN" altLang="en-US" b="1" i="0" dirty="0">
                <a:solidFill>
                  <a:srgbClr val="404040"/>
                </a:solidFill>
                <a:effectLst/>
                <a:latin typeface="DeepSeek-CJK-patch"/>
              </a:rPr>
              <a:t>优势对比</a:t>
            </a:r>
            <a:r>
              <a:rPr lang="en-US" altLang="zh-CN" b="1" i="0" dirty="0">
                <a:solidFill>
                  <a:srgbClr val="404040"/>
                </a:solidFill>
                <a:effectLst/>
                <a:latin typeface="DeepSeek-CJK-patch"/>
              </a:rPr>
              <a:t>Whitted-style</a:t>
            </a:r>
            <a:r>
              <a:rPr lang="zh-CN" altLang="en-US" b="0" i="0" dirty="0">
                <a:solidFill>
                  <a:srgbClr val="404040"/>
                </a:solidFill>
                <a:effectLst/>
                <a:latin typeface="DeepSeek-CJK-patch"/>
              </a:rPr>
              <a:t>：</a:t>
            </a:r>
          </a:p>
          <a:p>
            <a:pPr algn="l">
              <a:buFont typeface="Arial" panose="020B0604020202020204" pitchFamily="34" charset="0"/>
              <a:buChar char="•"/>
            </a:pPr>
            <a:r>
              <a:rPr lang="zh-CN" altLang="en-US" b="1" i="0" dirty="0">
                <a:solidFill>
                  <a:srgbClr val="404040"/>
                </a:solidFill>
                <a:effectLst/>
                <a:latin typeface="DeepSeek-CJK-patch"/>
              </a:rPr>
              <a:t>支持多次漫反射</a:t>
            </a:r>
            <a:r>
              <a:rPr lang="zh-CN" altLang="en-US" b="0" i="0" dirty="0">
                <a:solidFill>
                  <a:srgbClr val="404040"/>
                </a:solidFill>
                <a:effectLst/>
                <a:latin typeface="DeepSeek-CJK-patch"/>
              </a:rPr>
              <a:t>：如光线在红墙与白墙间多次反弹，产生颜色混合（</a:t>
            </a:r>
            <a:r>
              <a:rPr lang="en-US" altLang="zh-CN" b="0" i="0" dirty="0">
                <a:solidFill>
                  <a:srgbClr val="404040"/>
                </a:solidFill>
                <a:effectLst/>
                <a:latin typeface="DeepSeek-CJK-patch"/>
              </a:rPr>
              <a:t>Color Bleeding</a:t>
            </a:r>
            <a:r>
              <a:rPr lang="zh-CN" altLang="en-US" b="0" i="0" dirty="0">
                <a:solidFill>
                  <a:srgbClr val="404040"/>
                </a:solidFill>
                <a:effectLst/>
                <a:latin typeface="DeepSeek-CJK-patch"/>
              </a:rPr>
              <a:t>）。</a:t>
            </a:r>
          </a:p>
          <a:p>
            <a:pPr algn="l">
              <a:buFont typeface="Arial" panose="020B0604020202020204" pitchFamily="34" charset="0"/>
              <a:buChar char="•"/>
            </a:pPr>
            <a:r>
              <a:rPr lang="zh-CN" altLang="en-US" b="1" i="0" dirty="0">
                <a:solidFill>
                  <a:srgbClr val="404040"/>
                </a:solidFill>
                <a:effectLst/>
                <a:latin typeface="DeepSeek-CJK-patch"/>
              </a:rPr>
              <a:t>自然柔和阴影</a:t>
            </a:r>
            <a:r>
              <a:rPr lang="zh-CN" altLang="en-US" b="0" i="0" dirty="0">
                <a:solidFill>
                  <a:srgbClr val="404040"/>
                </a:solidFill>
                <a:effectLst/>
                <a:latin typeface="DeepSeek-CJK-patch"/>
              </a:rPr>
              <a:t>：通过大量采样模拟面光源的软阴影与间接光照的漫射效果。</a:t>
            </a:r>
          </a:p>
          <a:p>
            <a:pPr algn="l"/>
            <a:r>
              <a:rPr lang="zh-CN" altLang="en-US" b="1" i="0" dirty="0">
                <a:solidFill>
                  <a:srgbClr val="404040"/>
                </a:solidFill>
                <a:effectLst/>
                <a:latin typeface="DeepSeek-CJK-patch"/>
              </a:rPr>
              <a:t>示例</a:t>
            </a:r>
            <a:r>
              <a:rPr lang="zh-CN" altLang="en-US" b="0" i="0" dirty="0">
                <a:solidFill>
                  <a:srgbClr val="404040"/>
                </a:solidFill>
                <a:effectLst/>
                <a:latin typeface="DeepSeek-CJK-patch"/>
              </a:rPr>
              <a:t>：阳光透过窗户照射到红色地毯，路径追踪能计算地毯反射的红光对周围白墙的染色效果，而</a:t>
            </a:r>
            <a:r>
              <a:rPr lang="en-US" altLang="zh-CN" b="0" i="0" dirty="0">
                <a:solidFill>
                  <a:srgbClr val="404040"/>
                </a:solidFill>
                <a:effectLst/>
                <a:latin typeface="DeepSeek-CJK-patch"/>
              </a:rPr>
              <a:t>Whitted</a:t>
            </a:r>
            <a:r>
              <a:rPr lang="zh-CN" altLang="en-US" b="0" i="0" dirty="0">
                <a:solidFill>
                  <a:srgbClr val="404040"/>
                </a:solidFill>
                <a:effectLst/>
                <a:latin typeface="DeepSeek-CJK-patch"/>
              </a:rPr>
              <a:t>模型无法呈现这种间接光照。</a:t>
            </a:r>
          </a:p>
          <a:p>
            <a:pPr algn="l"/>
            <a:endParaRPr lang="en-US" altLang="zh-CN" b="0" i="0" dirty="0">
              <a:solidFill>
                <a:srgbClr val="404040"/>
              </a:solidFill>
              <a:effectLst/>
              <a:latin typeface="DeepSeek-CJK-patch"/>
            </a:endParaRPr>
          </a:p>
          <a:p>
            <a:pPr algn="l"/>
            <a:endParaRPr lang="en-US" altLang="zh-CN" b="0" i="0" dirty="0">
              <a:solidFill>
                <a:srgbClr val="404040"/>
              </a:solidFill>
              <a:effectLst/>
              <a:latin typeface="DeepSeek-CJK-patch"/>
            </a:endParaRPr>
          </a:p>
          <a:p>
            <a:pPr algn="l"/>
            <a:r>
              <a:rPr lang="zh-CN" altLang="en-US" b="1" i="0" dirty="0">
                <a:solidFill>
                  <a:srgbClr val="404040"/>
                </a:solidFill>
                <a:effectLst/>
                <a:latin typeface="DeepSeek-CJK-patch"/>
              </a:rPr>
              <a:t>理论层面：麦克斯韦方程组与时间反演对称性</a:t>
            </a:r>
          </a:p>
          <a:p>
            <a:pPr algn="l">
              <a:buFont typeface="+mj-lt"/>
              <a:buAutoNum type="arabicPeriod"/>
            </a:pPr>
            <a:r>
              <a:rPr lang="zh-CN" altLang="en-US" b="1" i="0" dirty="0">
                <a:solidFill>
                  <a:srgbClr val="404040"/>
                </a:solidFill>
                <a:effectLst/>
                <a:latin typeface="DeepSeek-CJK-patch"/>
              </a:rPr>
              <a:t>理想条件下的可逆性</a:t>
            </a:r>
            <a:br>
              <a:rPr lang="zh-CN" altLang="en-US" b="0" i="0" dirty="0">
                <a:solidFill>
                  <a:srgbClr val="404040"/>
                </a:solidFill>
                <a:effectLst/>
                <a:latin typeface="DeepSeek-CJK-patch"/>
              </a:rPr>
            </a:br>
            <a:r>
              <a:rPr lang="zh-CN" altLang="en-US" b="0" i="0" dirty="0">
                <a:solidFill>
                  <a:srgbClr val="404040"/>
                </a:solidFill>
                <a:effectLst/>
                <a:latin typeface="DeepSeek-CJK-patch"/>
              </a:rPr>
              <a:t>在无耗散、线性且各向同性的介质中，</a:t>
            </a:r>
            <a:r>
              <a:rPr lang="zh-CN" altLang="en-US" b="1" i="0" dirty="0">
                <a:solidFill>
                  <a:srgbClr val="404040"/>
                </a:solidFill>
                <a:effectLst/>
                <a:latin typeface="DeepSeek-CJK-patch"/>
              </a:rPr>
              <a:t>麦克斯韦方程组具有时间反演对称性</a:t>
            </a:r>
            <a:r>
              <a:rPr lang="zh-CN" altLang="en-US" b="0" i="0" dirty="0">
                <a:solidFill>
                  <a:srgbClr val="404040"/>
                </a:solidFill>
                <a:effectLst/>
                <a:latin typeface="DeepSeek-CJK-patch"/>
              </a:rPr>
              <a:t>。这意味着，若将时间方向反转（</a:t>
            </a:r>
            <a:r>
              <a:rPr lang="en-US" altLang="zh-CN" b="0" i="0" dirty="0">
                <a:solidFill>
                  <a:srgbClr val="404040"/>
                </a:solidFill>
                <a:effectLst/>
                <a:latin typeface="KaTeX_Main"/>
              </a:rPr>
              <a:t>t→−</a:t>
            </a:r>
            <a:r>
              <a:rPr lang="en-US" altLang="zh-CN" b="0" i="0" dirty="0" err="1">
                <a:solidFill>
                  <a:srgbClr val="404040"/>
                </a:solidFill>
                <a:effectLst/>
                <a:latin typeface="KaTeX_Main"/>
              </a:rPr>
              <a:t>t</a:t>
            </a:r>
            <a:r>
              <a:rPr lang="en-US" altLang="zh-CN" b="0" i="1" dirty="0" err="1">
                <a:solidFill>
                  <a:srgbClr val="404040"/>
                </a:solidFill>
                <a:effectLst/>
                <a:latin typeface="KaTeX_Math"/>
              </a:rPr>
              <a:t>t</a:t>
            </a:r>
            <a:r>
              <a:rPr lang="zh-CN" altLang="en-US" b="0" i="0" dirty="0">
                <a:solidFill>
                  <a:srgbClr val="404040"/>
                </a:solidFill>
                <a:effectLst/>
                <a:latin typeface="KaTeX_Main"/>
              </a:rPr>
              <a:t>→−</a:t>
            </a:r>
            <a:r>
              <a:rPr lang="en-US" altLang="zh-CN" b="0" i="1" dirty="0">
                <a:solidFill>
                  <a:srgbClr val="404040"/>
                </a:solidFill>
                <a:effectLst/>
                <a:latin typeface="KaTeX_Math"/>
              </a:rPr>
              <a:t>t</a:t>
            </a:r>
            <a:r>
              <a:rPr lang="zh-CN" altLang="en-US" b="0" i="0" dirty="0">
                <a:solidFill>
                  <a:srgbClr val="404040"/>
                </a:solidFill>
                <a:effectLst/>
                <a:latin typeface="DeepSeek-CJK-patch"/>
              </a:rPr>
              <a:t>），电磁波的传播方程形式不变，理论上电磁波的传播路径是可逆的。</a:t>
            </a:r>
          </a:p>
          <a:p>
            <a:pPr marL="742950" lvl="1" indent="-285750" algn="l">
              <a:buFont typeface="+mj-lt"/>
              <a:buAutoNum type="arabicPeriod"/>
            </a:pPr>
            <a:r>
              <a:rPr lang="zh-CN" altLang="en-US" b="1" i="0" dirty="0">
                <a:solidFill>
                  <a:srgbClr val="404040"/>
                </a:solidFill>
                <a:effectLst/>
                <a:latin typeface="DeepSeek-CJK-patch"/>
              </a:rPr>
              <a:t>示例</a:t>
            </a:r>
            <a:r>
              <a:rPr lang="zh-CN" altLang="en-US" b="0" i="0" dirty="0">
                <a:solidFill>
                  <a:srgbClr val="404040"/>
                </a:solidFill>
                <a:effectLst/>
                <a:latin typeface="DeepSeek-CJK-patch"/>
              </a:rPr>
              <a:t>：光线在真空中或普通玻璃中的反射和折射路径是可逆的，遵循光路可逆原理。</a:t>
            </a:r>
          </a:p>
          <a:p>
            <a:pPr algn="l">
              <a:buFont typeface="+mj-lt"/>
              <a:buAutoNum type="arabicPeriod"/>
            </a:pPr>
            <a:r>
              <a:rPr lang="zh-CN" altLang="en-US" b="1" i="0" dirty="0">
                <a:solidFill>
                  <a:srgbClr val="404040"/>
                </a:solidFill>
                <a:effectLst/>
                <a:latin typeface="DeepSeek-CJK-patch"/>
              </a:rPr>
              <a:t>量子电动力学（</a:t>
            </a:r>
            <a:r>
              <a:rPr lang="en-US" altLang="zh-CN" b="1" i="0" dirty="0">
                <a:solidFill>
                  <a:srgbClr val="404040"/>
                </a:solidFill>
                <a:effectLst/>
                <a:latin typeface="DeepSeek-CJK-patch"/>
              </a:rPr>
              <a:t>QED</a:t>
            </a:r>
            <a:r>
              <a:rPr lang="zh-CN" altLang="en-US" b="1" i="0" dirty="0">
                <a:solidFill>
                  <a:srgbClr val="404040"/>
                </a:solidFill>
                <a:effectLst/>
                <a:latin typeface="DeepSeek-CJK-patch"/>
              </a:rPr>
              <a:t>）的视角</a:t>
            </a:r>
            <a:br>
              <a:rPr lang="zh-CN" altLang="en-US" b="0" i="0" dirty="0">
                <a:solidFill>
                  <a:srgbClr val="404040"/>
                </a:solidFill>
                <a:effectLst/>
                <a:latin typeface="DeepSeek-CJK-patch"/>
              </a:rPr>
            </a:br>
            <a:r>
              <a:rPr lang="zh-CN" altLang="en-US" b="0" i="0" dirty="0">
                <a:solidFill>
                  <a:srgbClr val="404040"/>
                </a:solidFill>
                <a:effectLst/>
                <a:latin typeface="DeepSeek-CJK-patch"/>
              </a:rPr>
              <a:t>在微观层面，电磁相互作用（光子与带电粒子的相互作用）本身具有时间反演对称性。例如，光子发射和吸收过程在时间反演下对称，支持电磁波的可逆性。</a:t>
            </a:r>
          </a:p>
          <a:p>
            <a:pPr algn="l"/>
            <a:r>
              <a:rPr lang="zh-CN" altLang="en-US" b="1" i="0" dirty="0">
                <a:solidFill>
                  <a:srgbClr val="404040"/>
                </a:solidFill>
                <a:effectLst/>
                <a:latin typeface="DeepSeek-CJK-patch"/>
              </a:rPr>
              <a:t>实际应用中的不可逆性</a:t>
            </a:r>
          </a:p>
          <a:p>
            <a:pPr algn="l"/>
            <a:r>
              <a:rPr lang="zh-CN" altLang="en-US" b="0" i="0" dirty="0">
                <a:solidFill>
                  <a:srgbClr val="404040"/>
                </a:solidFill>
                <a:effectLst/>
                <a:latin typeface="DeepSeek-CJK-patch"/>
              </a:rPr>
              <a:t>尽管理论支持可逆性，但以下情况可能导致实际传播不可逆：</a:t>
            </a:r>
          </a:p>
          <a:p>
            <a:pPr algn="l">
              <a:buFont typeface="+mj-lt"/>
              <a:buAutoNum type="arabicPeriod"/>
            </a:pPr>
            <a:r>
              <a:rPr lang="zh-CN" altLang="en-US" b="1" i="0" dirty="0">
                <a:solidFill>
                  <a:srgbClr val="404040"/>
                </a:solidFill>
                <a:effectLst/>
                <a:latin typeface="DeepSeek-CJK-patch"/>
              </a:rPr>
              <a:t>非互易性材料</a:t>
            </a:r>
            <a:endParaRPr lang="zh-CN" altLang="en-US" b="0" i="0" dirty="0">
              <a:solidFill>
                <a:srgbClr val="404040"/>
              </a:solidFill>
              <a:effectLst/>
              <a:latin typeface="DeepSeek-CJK-patch"/>
            </a:endParaRPr>
          </a:p>
          <a:p>
            <a:pPr marL="742950" lvl="1" indent="-285750" algn="l">
              <a:buFont typeface="+mj-lt"/>
              <a:buAutoNum type="arabicPeriod"/>
            </a:pPr>
            <a:r>
              <a:rPr lang="zh-CN" altLang="en-US" b="1" i="0" dirty="0">
                <a:solidFill>
                  <a:srgbClr val="404040"/>
                </a:solidFill>
                <a:effectLst/>
                <a:latin typeface="DeepSeek-CJK-patch"/>
              </a:rPr>
              <a:t>铁氧体器件</a:t>
            </a:r>
            <a:r>
              <a:rPr lang="zh-CN" altLang="en-US" b="0" i="0" dirty="0">
                <a:solidFill>
                  <a:srgbClr val="404040"/>
                </a:solidFill>
                <a:effectLst/>
                <a:latin typeface="DeepSeek-CJK-patch"/>
              </a:rPr>
              <a:t>：在外加磁场下，铁氧体表现出非互易特性，用于制造隔离器、环行器等。例如：</a:t>
            </a:r>
          </a:p>
          <a:p>
            <a:pPr marL="1143000" lvl="2" indent="-228600" algn="l">
              <a:buFont typeface="+mj-lt"/>
              <a:buAutoNum type="arabicPeriod"/>
            </a:pPr>
            <a:r>
              <a:rPr lang="zh-CN" altLang="en-US" b="1" i="0" dirty="0">
                <a:solidFill>
                  <a:srgbClr val="404040"/>
                </a:solidFill>
                <a:effectLst/>
                <a:latin typeface="DeepSeek-CJK-patch"/>
              </a:rPr>
              <a:t>隔离器</a:t>
            </a:r>
            <a:r>
              <a:rPr lang="zh-CN" altLang="en-US" b="0" i="0" dirty="0">
                <a:solidFill>
                  <a:srgbClr val="404040"/>
                </a:solidFill>
                <a:effectLst/>
                <a:latin typeface="DeepSeek-CJK-patch"/>
              </a:rPr>
              <a:t>：允许电磁波单向通过（如从端口</a:t>
            </a:r>
            <a:r>
              <a:rPr lang="en-US" altLang="zh-CN" b="0" i="0" dirty="0">
                <a:solidFill>
                  <a:srgbClr val="404040"/>
                </a:solidFill>
                <a:effectLst/>
                <a:latin typeface="DeepSeek-CJK-patch"/>
              </a:rPr>
              <a:t>1</a:t>
            </a:r>
            <a:r>
              <a:rPr lang="zh-CN" altLang="en-US" b="0" i="0" dirty="0">
                <a:solidFill>
                  <a:srgbClr val="404040"/>
                </a:solidFill>
                <a:effectLst/>
                <a:latin typeface="DeepSeek-CJK-patch"/>
              </a:rPr>
              <a:t>到端口</a:t>
            </a:r>
            <a:r>
              <a:rPr lang="en-US" altLang="zh-CN" b="0" i="0" dirty="0">
                <a:solidFill>
                  <a:srgbClr val="404040"/>
                </a:solidFill>
                <a:effectLst/>
                <a:latin typeface="DeepSeek-CJK-patch"/>
              </a:rPr>
              <a:t>2</a:t>
            </a:r>
            <a:r>
              <a:rPr lang="zh-CN" altLang="en-US" b="0" i="0" dirty="0">
                <a:solidFill>
                  <a:srgbClr val="404040"/>
                </a:solidFill>
                <a:effectLst/>
                <a:latin typeface="DeepSeek-CJK-patch"/>
              </a:rPr>
              <a:t>），反向传播被抑制。</a:t>
            </a:r>
          </a:p>
          <a:p>
            <a:pPr marL="1143000" lvl="2" indent="-228600" algn="l">
              <a:buFont typeface="+mj-lt"/>
              <a:buAutoNum type="arabicPeriod"/>
            </a:pPr>
            <a:r>
              <a:rPr lang="zh-CN" altLang="en-US" b="1" i="0" dirty="0">
                <a:solidFill>
                  <a:srgbClr val="404040"/>
                </a:solidFill>
                <a:effectLst/>
                <a:latin typeface="DeepSeek-CJK-patch"/>
              </a:rPr>
              <a:t>环行器</a:t>
            </a:r>
            <a:r>
              <a:rPr lang="zh-CN" altLang="en-US" b="0" i="0" dirty="0">
                <a:solidFill>
                  <a:srgbClr val="404040"/>
                </a:solidFill>
                <a:effectLst/>
                <a:latin typeface="DeepSeek-CJK-patch"/>
              </a:rPr>
              <a:t>：电磁波按固定顺序循环传播（如</a:t>
            </a:r>
            <a:r>
              <a:rPr lang="en-US" altLang="zh-CN" b="0" i="0" dirty="0">
                <a:solidFill>
                  <a:srgbClr val="404040"/>
                </a:solidFill>
                <a:effectLst/>
                <a:latin typeface="DeepSeek-CJK-patch"/>
              </a:rPr>
              <a:t>1→2→3→1</a:t>
            </a:r>
            <a:r>
              <a:rPr lang="zh-CN" altLang="en-US" b="0" i="0" dirty="0">
                <a:solidFill>
                  <a:srgbClr val="404040"/>
                </a:solidFill>
                <a:effectLst/>
                <a:latin typeface="DeepSeek-CJK-patch"/>
              </a:rPr>
              <a:t>），无法逆向。</a:t>
            </a:r>
          </a:p>
          <a:p>
            <a:pPr marL="742950" lvl="1" indent="-285750" algn="l">
              <a:buFont typeface="+mj-lt"/>
              <a:buAutoNum type="arabicPeriod"/>
            </a:pPr>
            <a:r>
              <a:rPr lang="zh-CN" altLang="en-US" b="1" i="0" dirty="0">
                <a:solidFill>
                  <a:srgbClr val="404040"/>
                </a:solidFill>
                <a:effectLst/>
                <a:latin typeface="DeepSeek-CJK-patch"/>
              </a:rPr>
              <a:t>应用场景</a:t>
            </a:r>
            <a:r>
              <a:rPr lang="zh-CN" altLang="en-US" b="0" i="0" dirty="0">
                <a:solidFill>
                  <a:srgbClr val="404040"/>
                </a:solidFill>
                <a:effectLst/>
                <a:latin typeface="DeepSeek-CJK-patch"/>
              </a:rPr>
              <a:t>：雷达系统、通信基站中防止信号反射干扰。</a:t>
            </a:r>
          </a:p>
          <a:p>
            <a:pPr algn="l">
              <a:buFont typeface="+mj-lt"/>
              <a:buAutoNum type="arabicPeriod"/>
            </a:pPr>
            <a:r>
              <a:rPr lang="zh-CN" altLang="en-US" b="1" i="0" dirty="0">
                <a:solidFill>
                  <a:srgbClr val="404040"/>
                </a:solidFill>
                <a:effectLst/>
                <a:latin typeface="DeepSeek-CJK-patch"/>
              </a:rPr>
              <a:t>非线性效应</a:t>
            </a:r>
            <a:endParaRPr lang="zh-CN" altLang="en-US" b="0" i="0" dirty="0">
              <a:solidFill>
                <a:srgbClr val="404040"/>
              </a:solidFill>
              <a:effectLst/>
              <a:latin typeface="DeepSeek-CJK-patch"/>
            </a:endParaRPr>
          </a:p>
          <a:p>
            <a:pPr marL="742950" lvl="1" indent="-285750" algn="l">
              <a:buFont typeface="+mj-lt"/>
              <a:buAutoNum type="arabicPeriod"/>
            </a:pPr>
            <a:r>
              <a:rPr lang="zh-CN" altLang="en-US" b="0" i="0" dirty="0">
                <a:solidFill>
                  <a:srgbClr val="404040"/>
                </a:solidFill>
                <a:effectLst/>
                <a:latin typeface="DeepSeek-CJK-patch"/>
              </a:rPr>
              <a:t>在高功率电磁场中，介质可能表现出非线性特性（如自聚焦、谐波生成），导致传播路径与场强相关，破坏可逆性。</a:t>
            </a:r>
          </a:p>
          <a:p>
            <a:pPr marL="742950" lvl="1" indent="-285750" algn="l">
              <a:buFont typeface="+mj-lt"/>
              <a:buAutoNum type="arabicPeriod"/>
            </a:pPr>
            <a:r>
              <a:rPr lang="zh-CN" altLang="en-US" b="1" i="0" dirty="0">
                <a:solidFill>
                  <a:srgbClr val="404040"/>
                </a:solidFill>
                <a:effectLst/>
                <a:latin typeface="DeepSeek-CJK-patch"/>
              </a:rPr>
              <a:t>示例</a:t>
            </a:r>
            <a:r>
              <a:rPr lang="zh-CN" altLang="en-US" b="0" i="0" dirty="0">
                <a:solidFill>
                  <a:srgbClr val="404040"/>
                </a:solidFill>
                <a:effectLst/>
                <a:latin typeface="DeepSeek-CJK-patch"/>
              </a:rPr>
              <a:t>：激光在非线性晶体中产生二次谐波时，逆向路径无法复原原始波。</a:t>
            </a:r>
          </a:p>
          <a:p>
            <a:pPr algn="l">
              <a:buFont typeface="+mj-lt"/>
              <a:buAutoNum type="arabicPeriod"/>
            </a:pPr>
            <a:r>
              <a:rPr lang="zh-CN" altLang="en-US" b="1" i="0" dirty="0">
                <a:solidFill>
                  <a:srgbClr val="404040"/>
                </a:solidFill>
                <a:effectLst/>
                <a:latin typeface="DeepSeek-CJK-patch"/>
              </a:rPr>
              <a:t>耗散与热效应</a:t>
            </a:r>
            <a:endParaRPr lang="zh-CN" altLang="en-US" b="0" i="0" dirty="0">
              <a:solidFill>
                <a:srgbClr val="404040"/>
              </a:solidFill>
              <a:effectLst/>
              <a:latin typeface="DeepSeek-CJK-patch"/>
            </a:endParaRPr>
          </a:p>
          <a:p>
            <a:pPr marL="742950" lvl="1" indent="-285750" algn="l">
              <a:buFont typeface="+mj-lt"/>
              <a:buAutoNum type="arabicPeriod"/>
            </a:pPr>
            <a:r>
              <a:rPr lang="zh-CN" altLang="en-US" b="0" i="0" dirty="0">
                <a:solidFill>
                  <a:srgbClr val="404040"/>
                </a:solidFill>
                <a:effectLst/>
                <a:latin typeface="DeepSeek-CJK-patch"/>
              </a:rPr>
              <a:t>电磁波在导电介质（如金属、等离子体）中传播时，能量会以焦耳热形式耗散，导致信号衰减。这种不可逆的能量损失使得实际路径无法完全复原。</a:t>
            </a:r>
          </a:p>
          <a:p>
            <a:pPr algn="l">
              <a:buFont typeface="+mj-lt"/>
              <a:buAutoNum type="arabicPeriod"/>
            </a:pPr>
            <a:r>
              <a:rPr lang="zh-CN" altLang="en-US" b="1" i="0" dirty="0">
                <a:solidFill>
                  <a:srgbClr val="404040"/>
                </a:solidFill>
                <a:effectLst/>
                <a:latin typeface="DeepSeek-CJK-patch"/>
              </a:rPr>
              <a:t>等离子体与磁场环境</a:t>
            </a:r>
            <a:endParaRPr lang="zh-CN" altLang="en-US" b="0" i="0" dirty="0">
              <a:solidFill>
                <a:srgbClr val="404040"/>
              </a:solidFill>
              <a:effectLst/>
              <a:latin typeface="DeepSeek-CJK-patch"/>
            </a:endParaRPr>
          </a:p>
          <a:p>
            <a:pPr marL="742950" lvl="1" indent="-285750" algn="l">
              <a:buFont typeface="+mj-lt"/>
              <a:buAutoNum type="arabicPeriod"/>
            </a:pPr>
            <a:r>
              <a:rPr lang="zh-CN" altLang="en-US" b="0" i="0" dirty="0">
                <a:solidFill>
                  <a:srgbClr val="404040"/>
                </a:solidFill>
                <a:effectLst/>
                <a:latin typeface="DeepSeek-CJK-patch"/>
              </a:rPr>
              <a:t>在磁化等离子体（如地球电离层）中，电磁波的传播特性（如偏振、折射率）受磁场方向影响，导致传播方向相关（法拉第旋转效应），形成不可逆路径。</a:t>
            </a:r>
          </a:p>
          <a:p>
            <a:pPr algn="l"/>
            <a:r>
              <a:rPr lang="zh-CN" altLang="en-US" b="1" i="0" dirty="0">
                <a:solidFill>
                  <a:srgbClr val="404040"/>
                </a:solidFill>
                <a:effectLst/>
                <a:latin typeface="DeepSeek-CJK-patch"/>
              </a:rPr>
              <a:t>总结</a:t>
            </a:r>
          </a:p>
          <a:p>
            <a:pPr algn="l">
              <a:buFont typeface="Arial" panose="020B0604020202020204" pitchFamily="34" charset="0"/>
              <a:buChar char="•"/>
            </a:pPr>
            <a:r>
              <a:rPr lang="zh-CN" altLang="en-US" b="1" i="0" dirty="0">
                <a:solidFill>
                  <a:srgbClr val="404040"/>
                </a:solidFill>
                <a:effectLst/>
                <a:latin typeface="DeepSeek-CJK-patch"/>
              </a:rPr>
              <a:t>理论可逆</a:t>
            </a:r>
            <a:r>
              <a:rPr lang="zh-CN" altLang="en-US" b="0" i="0" dirty="0">
                <a:solidFill>
                  <a:srgbClr val="404040"/>
                </a:solidFill>
                <a:effectLst/>
                <a:latin typeface="DeepSeek-CJK-patch"/>
              </a:rPr>
              <a:t>：在理想条件下（无耗散、线性介质），电磁波传播路径遵循光路可逆原理，与麦克斯韦方程组的对称性一致。</a:t>
            </a:r>
          </a:p>
          <a:p>
            <a:pPr algn="l">
              <a:buFont typeface="Arial" panose="020B0604020202020204" pitchFamily="34" charset="0"/>
              <a:buChar char="•"/>
            </a:pPr>
            <a:r>
              <a:rPr lang="zh-CN" altLang="en-US" b="1" i="0" dirty="0">
                <a:solidFill>
                  <a:srgbClr val="404040"/>
                </a:solidFill>
                <a:effectLst/>
                <a:latin typeface="DeepSeek-CJK-patch"/>
              </a:rPr>
              <a:t>实际不可逆</a:t>
            </a:r>
            <a:r>
              <a:rPr lang="zh-CN" altLang="en-US" b="0" i="0" dirty="0">
                <a:solidFill>
                  <a:srgbClr val="404040"/>
                </a:solidFill>
                <a:effectLst/>
                <a:latin typeface="DeepSeek-CJK-patch"/>
              </a:rPr>
              <a:t>：因非互易材料、非线性效应、能量耗散或外部场干扰，实际应用中常出现不可逆现象。</a:t>
            </a:r>
          </a:p>
          <a:p>
            <a:pPr algn="l">
              <a:buFont typeface="Arial" panose="020B0604020202020204" pitchFamily="34" charset="0"/>
              <a:buChar char="•"/>
            </a:pPr>
            <a:r>
              <a:rPr lang="zh-CN" altLang="en-US" b="1" i="0" dirty="0">
                <a:solidFill>
                  <a:srgbClr val="404040"/>
                </a:solidFill>
                <a:effectLst/>
                <a:latin typeface="DeepSeek-CJK-patch"/>
              </a:rPr>
              <a:t>工程应用</a:t>
            </a:r>
            <a:r>
              <a:rPr lang="zh-CN" altLang="en-US" b="0" i="0" dirty="0">
                <a:solidFill>
                  <a:srgbClr val="404040"/>
                </a:solidFill>
                <a:effectLst/>
                <a:latin typeface="DeepSeek-CJK-patch"/>
              </a:rPr>
              <a:t>：利用不可逆性设计器件（如隔离器），优化系统性能，避免信号反射等问题。</a:t>
            </a:r>
          </a:p>
          <a:p>
            <a:pPr algn="l"/>
            <a:r>
              <a:rPr lang="zh-CN" altLang="en-US" b="0" i="0" dirty="0">
                <a:solidFill>
                  <a:srgbClr val="404040"/>
                </a:solidFill>
                <a:effectLst/>
                <a:latin typeface="DeepSeek-CJK-patch"/>
              </a:rPr>
              <a:t>简言之，电磁波的“可逆性”取决于介质特性与外部条件，需结合具体场景分析。</a:t>
            </a:r>
          </a:p>
          <a:p>
            <a:pPr algn="l"/>
            <a:endParaRPr lang="zh-CN" altLang="en-US" b="0" i="0" dirty="0">
              <a:solidFill>
                <a:srgbClr val="404040"/>
              </a:solidFill>
              <a:effectLst/>
              <a:latin typeface="DeepSeek-CJK-patch"/>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D4E2B36D-F7A9-BBAA-D10E-8D8CDE1BE2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61464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0052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48862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41264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63700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34</a:t>
            </a:fld>
            <a:endParaRPr lang="zh-CN" altLang="en-US"/>
          </a:p>
        </p:txBody>
      </p:sp>
    </p:spTree>
    <p:extLst>
      <p:ext uri="{BB962C8B-B14F-4D97-AF65-F5344CB8AC3E}">
        <p14:creationId xmlns:p14="http://schemas.microsoft.com/office/powerpoint/2010/main" val="3617982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D2A57"/>
                </a:solidFill>
                <a:effectLst/>
                <a:latin typeface="Arial" panose="020B0604020202020204" pitchFamily="34" charset="0"/>
              </a:rPr>
              <a:t>miscellaneous</a:t>
            </a: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11867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870484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4</a:t>
            </a:fld>
            <a:endParaRPr lang="zh-CN" altLang="en-US"/>
          </a:p>
        </p:txBody>
      </p:sp>
    </p:spTree>
    <p:extLst>
      <p:ext uri="{BB962C8B-B14F-4D97-AF65-F5344CB8AC3E}">
        <p14:creationId xmlns:p14="http://schemas.microsoft.com/office/powerpoint/2010/main" val="2238017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A3AFA-821F-1804-F2C7-2D1DDDFBD9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F665D1-52EF-30DD-CEED-523A8A4BA6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371D4C-925C-6303-1445-786DFEB502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hlinkClick r:id="rId3"/>
              </a:rPr>
              <a:t>[4] </a:t>
            </a:r>
            <a:r>
              <a:rPr lang="en-US" altLang="zh-CN" dirty="0" err="1">
                <a:hlinkClick r:id="rId4"/>
              </a:rPr>
              <a:t>Sionna</a:t>
            </a:r>
            <a:r>
              <a:rPr lang="en-US" altLang="zh-CN" dirty="0">
                <a:hlinkClick r:id="rId4"/>
              </a:rPr>
              <a:t> RT </a:t>
            </a:r>
            <a:r>
              <a:rPr lang="zh-CN" altLang="en-US" dirty="0">
                <a:hlinkClick r:id="rId4"/>
              </a:rPr>
              <a:t>简介 </a:t>
            </a:r>
            <a:r>
              <a:rPr lang="en-US" altLang="zh-CN" dirty="0">
                <a:hlinkClick r:id="rId4"/>
              </a:rPr>
              <a:t>— </a:t>
            </a:r>
            <a:r>
              <a:rPr lang="en-US" altLang="zh-CN" dirty="0" err="1">
                <a:hlinkClick r:id="rId4"/>
              </a:rPr>
              <a:t>Sionna</a:t>
            </a:r>
            <a:r>
              <a:rPr lang="en-US" altLang="zh-CN" dirty="0">
                <a:hlinkClick r:id="rId4"/>
              </a:rPr>
              <a:t> 1.0.2 </a:t>
            </a:r>
            <a:r>
              <a:rPr lang="zh-CN" altLang="en-US" dirty="0">
                <a:hlinkClick r:id="rId4"/>
              </a:rPr>
              <a:t>文档 </a:t>
            </a:r>
            <a:r>
              <a:rPr lang="en-US" altLang="zh-CN" dirty="0">
                <a:hlinkClick r:id="rId4"/>
              </a:rPr>
              <a:t>--- Introduction to </a:t>
            </a:r>
            <a:r>
              <a:rPr lang="en-US" altLang="zh-CN" dirty="0" err="1">
                <a:hlinkClick r:id="rId4"/>
              </a:rPr>
              <a:t>Sionna</a:t>
            </a:r>
            <a:r>
              <a:rPr lang="en-US" altLang="zh-CN" dirty="0">
                <a:hlinkClick r:id="rId4"/>
              </a:rPr>
              <a:t> RT — </a:t>
            </a:r>
            <a:r>
              <a:rPr lang="en-US" altLang="zh-CN" dirty="0" err="1">
                <a:hlinkClick r:id="rId4"/>
              </a:rPr>
              <a:t>Sionna</a:t>
            </a:r>
            <a:r>
              <a:rPr lang="en-US" altLang="zh-CN" dirty="0">
                <a:hlinkClick r:id="rId4"/>
              </a:rPr>
              <a:t> 1.0.2 documentation</a:t>
            </a:r>
            <a:endParaRPr lang="en-US"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hlinkClick r:id="rId3"/>
              </a:rPr>
              <a:t>[5]</a:t>
            </a:r>
            <a:r>
              <a:rPr lang="en-US" altLang="zh-CN" dirty="0"/>
              <a:t> </a:t>
            </a:r>
            <a:r>
              <a:rPr lang="zh-CN" altLang="en-US" dirty="0">
                <a:hlinkClick r:id="rId5"/>
              </a:rPr>
              <a:t>光线跟踪方法与模拟 </a:t>
            </a:r>
            <a:r>
              <a:rPr lang="en-US" altLang="zh-CN" dirty="0">
                <a:hlinkClick r:id="rId5"/>
              </a:rPr>
              <a:t>| </a:t>
            </a:r>
            <a:r>
              <a:rPr lang="en-US" altLang="zh-CN" dirty="0" err="1">
                <a:hlinkClick r:id="rId5"/>
              </a:rPr>
              <a:t>Remcom</a:t>
            </a:r>
            <a:endParaRPr lang="en-US" altLang="zh-CN" dirty="0">
              <a:hlinkClick r:id="rId3"/>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hlinkClick r:id="rId3"/>
              </a:rPr>
              <a:t>[6] </a:t>
            </a:r>
            <a:r>
              <a:rPr lang="zh-CN" altLang="en-US" dirty="0">
                <a:hlinkClick r:id="rId3"/>
              </a:rPr>
              <a:t>射线光学模型基础 </a:t>
            </a:r>
            <a:r>
              <a:rPr lang="en-US" altLang="zh-CN" dirty="0">
                <a:hlinkClick r:id="rId3"/>
              </a:rPr>
              <a:t>--- Basics of Ray-Optical Models</a:t>
            </a:r>
            <a:endParaRPr lang="zh-CN" altLang="en-US" dirty="0"/>
          </a:p>
        </p:txBody>
      </p:sp>
      <p:sp>
        <p:nvSpPr>
          <p:cNvPr id="4" name="灯片编号占位符 3">
            <a:extLst>
              <a:ext uri="{FF2B5EF4-FFF2-40B4-BE49-F238E27FC236}">
                <a16:creationId xmlns:a16="http://schemas.microsoft.com/office/drawing/2014/main" id="{D4E2B36D-F7A9-BBAA-D10E-8D8CDE1BE2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5163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A3AFA-821F-1804-F2C7-2D1DDDFBD9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F665D1-52EF-30DD-CEED-523A8A4BA6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371D4C-925C-6303-1445-786DFEB50214}"/>
              </a:ext>
            </a:extLst>
          </p:cNvPr>
          <p:cNvSpPr>
            <a:spLocks noGrp="1"/>
          </p:cNvSpPr>
          <p:nvPr>
            <p:ph type="body" idx="1"/>
          </p:nvPr>
        </p:nvSpPr>
        <p:spPr/>
        <p:txBody>
          <a:bodyPr/>
          <a:lstStyle/>
          <a:p>
            <a:pPr algn="l"/>
            <a:r>
              <a:rPr lang="en-US" altLang="zh-CN" b="0" i="0" u="none" strike="noStrike" dirty="0">
                <a:solidFill>
                  <a:srgbClr val="6F6F6F"/>
                </a:solidFill>
                <a:effectLst/>
                <a:latin typeface="Mulish"/>
              </a:rPr>
              <a:t>SBR </a:t>
            </a:r>
            <a:r>
              <a:rPr lang="zh-CN" altLang="en-US" b="0" i="0" u="none" strike="noStrike" dirty="0">
                <a:solidFill>
                  <a:srgbClr val="6F6F6F"/>
                </a:solidFill>
                <a:effectLst/>
                <a:latin typeface="Mulish"/>
              </a:rPr>
              <a:t>是在复杂场景中寻找光线追踪路径的一种相对高效的方法，但光线在传播过程中会不断扩散，有可能错过与较小物体的相互作用，同时在计算路径长度和相位时也会产生越来越大的误差。 另一方面，图像理论是一种更精确的方法，但由于必须对每对发射和接收点进行重复计算，因此在有大量切面和大量发射和接收对的场景中，计算量会非常大。</a:t>
            </a:r>
          </a:p>
          <a:p>
            <a:pPr algn="l"/>
            <a:r>
              <a:rPr lang="zh-CN" altLang="en-US" b="0" i="0" u="none" strike="noStrike" dirty="0">
                <a:solidFill>
                  <a:srgbClr val="6F6F6F"/>
                </a:solidFill>
                <a:effectLst/>
                <a:latin typeface="Mulish"/>
              </a:rPr>
              <a:t>因此，</a:t>
            </a:r>
            <a:r>
              <a:rPr lang="en-US" altLang="zh-CN" b="0" i="0" u="none" strike="noStrike" dirty="0" err="1">
                <a:solidFill>
                  <a:srgbClr val="6F6F6F"/>
                </a:solidFill>
                <a:effectLst/>
                <a:latin typeface="Mulish"/>
              </a:rPr>
              <a:t>Remcom</a:t>
            </a:r>
            <a:r>
              <a:rPr lang="en-US" altLang="zh-CN" b="0" i="0" u="none" strike="noStrike" dirty="0">
                <a:solidFill>
                  <a:srgbClr val="6F6F6F"/>
                </a:solidFill>
                <a:effectLst/>
                <a:latin typeface="Mulish"/>
              </a:rPr>
              <a:t> </a:t>
            </a:r>
            <a:r>
              <a:rPr lang="zh-CN" altLang="en-US" b="0" i="0" u="none" strike="noStrike" dirty="0">
                <a:solidFill>
                  <a:srgbClr val="6F6F6F"/>
                </a:solidFill>
                <a:effectLst/>
                <a:latin typeface="Mulish"/>
              </a:rPr>
              <a:t>在</a:t>
            </a:r>
            <a:r>
              <a:rPr lang="en-US" altLang="zh-CN" b="0" i="0" u="none" strike="noStrike" dirty="0">
                <a:solidFill>
                  <a:srgbClr val="DC4F2E"/>
                </a:solidFill>
                <a:effectLst/>
                <a:latin typeface="Mulish"/>
                <a:hlinkClick r:id="rId3"/>
              </a:rPr>
              <a:t>Wireless InSite®</a:t>
            </a:r>
            <a:r>
              <a:rPr lang="zh-CN" altLang="en-US" b="0" i="0" u="none" strike="noStrike" dirty="0">
                <a:solidFill>
                  <a:srgbClr val="6F6F6F"/>
                </a:solidFill>
                <a:effectLst/>
                <a:latin typeface="Mulish"/>
              </a:rPr>
              <a:t>和</a:t>
            </a:r>
            <a:r>
              <a:rPr lang="en-US" altLang="zh-CN" b="0" i="0" u="none" strike="noStrike" dirty="0" err="1">
                <a:solidFill>
                  <a:srgbClr val="DC4F2E"/>
                </a:solidFill>
                <a:effectLst/>
                <a:latin typeface="Mulish"/>
                <a:hlinkClick r:id="rId4"/>
              </a:rPr>
              <a:t>WaveFarer</a:t>
            </a:r>
            <a:r>
              <a:rPr lang="en-US" altLang="zh-CN" b="0" i="0" u="none" strike="noStrike" dirty="0">
                <a:solidFill>
                  <a:srgbClr val="DC4F2E"/>
                </a:solidFill>
                <a:effectLst/>
                <a:latin typeface="Mulish"/>
                <a:hlinkClick r:id="rId4"/>
              </a:rPr>
              <a:t>®</a:t>
            </a:r>
            <a:r>
              <a:rPr lang="zh-CN" altLang="en-US" b="0" i="0" u="none" strike="noStrike" dirty="0">
                <a:solidFill>
                  <a:srgbClr val="6F6F6F"/>
                </a:solidFill>
                <a:effectLst/>
                <a:latin typeface="Mulish"/>
              </a:rPr>
              <a:t> 中最先进的光线追踪模型（基于</a:t>
            </a:r>
            <a:r>
              <a:rPr lang="en-US" altLang="zh-CN" b="0" i="0" u="none" strike="noStrike" dirty="0">
                <a:solidFill>
                  <a:srgbClr val="DC4F2E"/>
                </a:solidFill>
                <a:effectLst/>
                <a:latin typeface="Mulish"/>
                <a:hlinkClick r:id="rId5"/>
              </a:rPr>
              <a:t>X3D </a:t>
            </a:r>
            <a:r>
              <a:rPr lang="zh-CN" altLang="en-US" b="0" i="0" u="none" strike="noStrike" dirty="0">
                <a:solidFill>
                  <a:srgbClr val="DC4F2E"/>
                </a:solidFill>
                <a:effectLst/>
                <a:latin typeface="Mulish"/>
                <a:hlinkClick r:id="rId5"/>
              </a:rPr>
              <a:t>光线追踪器</a:t>
            </a:r>
            <a:r>
              <a:rPr lang="zh-CN" altLang="en-US" b="0" i="0" u="none" strike="noStrike" dirty="0">
                <a:solidFill>
                  <a:srgbClr val="6F6F6F"/>
                </a:solidFill>
                <a:effectLst/>
                <a:latin typeface="Mulish"/>
              </a:rPr>
              <a:t>）将这两种技术结合在一起。 利用 </a:t>
            </a:r>
            <a:r>
              <a:rPr lang="en-US" altLang="zh-CN" b="0" i="0" u="none" strike="noStrike" dirty="0">
                <a:solidFill>
                  <a:srgbClr val="6F6F6F"/>
                </a:solidFill>
                <a:effectLst/>
                <a:latin typeface="Mulish"/>
              </a:rPr>
              <a:t>GPU </a:t>
            </a:r>
            <a:r>
              <a:rPr lang="zh-CN" altLang="en-US" b="0" i="0" u="none" strike="noStrike" dirty="0">
                <a:solidFill>
                  <a:srgbClr val="6F6F6F"/>
                </a:solidFill>
                <a:effectLst/>
                <a:latin typeface="Mulish"/>
              </a:rPr>
              <a:t>加速光线追踪技术，</a:t>
            </a:r>
            <a:r>
              <a:rPr lang="en-US" altLang="zh-CN" b="0" i="0" u="none" strike="noStrike" dirty="0">
                <a:solidFill>
                  <a:srgbClr val="6F6F6F"/>
                </a:solidFill>
                <a:effectLst/>
                <a:latin typeface="Mulish"/>
              </a:rPr>
              <a:t>SBR </a:t>
            </a:r>
            <a:r>
              <a:rPr lang="zh-CN" altLang="en-US" b="0" i="0" u="none" strike="noStrike" dirty="0">
                <a:solidFill>
                  <a:srgbClr val="6F6F6F"/>
                </a:solidFill>
                <a:effectLst/>
                <a:latin typeface="Mulish"/>
              </a:rPr>
              <a:t>可用于找到初始的相互作用链。 然后使用图像理论执行精确路径校正（</a:t>
            </a:r>
            <a:r>
              <a:rPr lang="en-US" altLang="zh-CN" b="0" i="0" u="none" strike="noStrike" dirty="0">
                <a:solidFill>
                  <a:srgbClr val="6F6F6F"/>
                </a:solidFill>
                <a:effectLst/>
                <a:latin typeface="Mulish"/>
              </a:rPr>
              <a:t>EPC</a:t>
            </a:r>
            <a:r>
              <a:rPr lang="zh-CN" altLang="en-US" b="0" i="0" u="none" strike="noStrike" dirty="0">
                <a:solidFill>
                  <a:srgbClr val="6F6F6F"/>
                </a:solidFill>
                <a:effectLst/>
                <a:latin typeface="Mulish"/>
              </a:rPr>
              <a:t>），找到每个点对之间的精确路径。 这样就能有效地找到传播路径，同时提供到达时间、相位和偏振的精确计算。 对这些量的精确估算已变得越来越重要，甚至成为当前许多相关问题的必要条件，包括多输入多输出（</a:t>
            </a:r>
            <a:r>
              <a:rPr lang="en-US" altLang="zh-CN" b="0" i="0" u="none" strike="noStrike" dirty="0">
                <a:solidFill>
                  <a:srgbClr val="6F6F6F"/>
                </a:solidFill>
                <a:effectLst/>
                <a:latin typeface="Mulish"/>
              </a:rPr>
              <a:t>MIMO</a:t>
            </a:r>
            <a:r>
              <a:rPr lang="zh-CN" altLang="en-US" b="0" i="0" u="none" strike="noStrike" dirty="0">
                <a:solidFill>
                  <a:srgbClr val="6F6F6F"/>
                </a:solidFill>
                <a:effectLst/>
                <a:latin typeface="Mulish"/>
              </a:rPr>
              <a:t>）分析、移动性引起的衰减和多普勒。</a:t>
            </a:r>
          </a:p>
          <a:p>
            <a:pPr algn="l"/>
            <a:r>
              <a:rPr lang="zh-CN" altLang="en-US" b="0" i="0" u="none" strike="noStrike" dirty="0">
                <a:solidFill>
                  <a:srgbClr val="6F6F6F"/>
                </a:solidFill>
                <a:effectLst/>
                <a:latin typeface="Mulish"/>
              </a:rPr>
              <a:t>光线的追踪方式和传播路径在很大程度上取决于用于计算接收天线电磁场和功率的物理技术。 两大类技术包括：</a:t>
            </a:r>
            <a:r>
              <a:rPr lang="en-US" altLang="zh-CN" b="0" i="0" u="none" strike="noStrike" dirty="0">
                <a:solidFill>
                  <a:srgbClr val="6F6F6F"/>
                </a:solidFill>
                <a:effectLst/>
                <a:latin typeface="Mulish"/>
              </a:rPr>
              <a:t>(1)</a:t>
            </a:r>
            <a:r>
              <a:rPr lang="zh-CN" altLang="en-US" b="0" i="0" u="none" strike="noStrike" dirty="0">
                <a:solidFill>
                  <a:srgbClr val="DC4F2E"/>
                </a:solidFill>
                <a:effectLst/>
                <a:latin typeface="Mulish"/>
                <a:hlinkClick r:id="rId6"/>
              </a:rPr>
              <a:t>几何光学和均匀衍射理论</a:t>
            </a:r>
            <a:r>
              <a:rPr lang="zh-CN" altLang="en-US" b="0" i="0" u="none" strike="noStrike" dirty="0">
                <a:solidFill>
                  <a:srgbClr val="6F6F6F"/>
                </a:solidFill>
                <a:effectLst/>
                <a:latin typeface="Mulish"/>
              </a:rPr>
              <a:t>；</a:t>
            </a:r>
            <a:r>
              <a:rPr lang="en-US" altLang="zh-CN" b="0" i="0" u="none" strike="noStrike" dirty="0">
                <a:solidFill>
                  <a:srgbClr val="6F6F6F"/>
                </a:solidFill>
                <a:effectLst/>
                <a:latin typeface="Mulish"/>
              </a:rPr>
              <a:t>(2)</a:t>
            </a:r>
            <a:r>
              <a:rPr lang="zh-CN" altLang="en-US" b="0" i="0" u="none" strike="noStrike" dirty="0">
                <a:solidFill>
                  <a:srgbClr val="DC4F2E"/>
                </a:solidFill>
                <a:effectLst/>
                <a:latin typeface="Mulish"/>
                <a:hlinkClick r:id="rId7"/>
              </a:rPr>
              <a:t>物理光学，并辅以等效电流法</a:t>
            </a:r>
            <a:r>
              <a:rPr lang="zh-CN" altLang="en-US" b="0" i="0" u="none" strike="noStrike" dirty="0">
                <a:solidFill>
                  <a:srgbClr val="6F6F6F"/>
                </a:solidFill>
                <a:effectLst/>
                <a:latin typeface="Mulish"/>
              </a:rPr>
              <a:t>或其他类似技术来调整边缘效应。</a:t>
            </a:r>
            <a:endParaRPr lang="en-US" altLang="zh-CN" b="0" i="0" u="none" strike="noStrike" dirty="0">
              <a:solidFill>
                <a:srgbClr val="6F6F6F"/>
              </a:solidFill>
              <a:effectLst/>
              <a:latin typeface="Mulish"/>
            </a:endParaRPr>
          </a:p>
          <a:p>
            <a:pPr algn="l"/>
            <a:endParaRPr lang="en-US" altLang="zh-CN" b="0" i="0" u="none" strike="noStrike" dirty="0">
              <a:solidFill>
                <a:srgbClr val="6F6F6F"/>
              </a:solidFill>
              <a:effectLst/>
              <a:latin typeface="Mulish"/>
            </a:endParaRPr>
          </a:p>
          <a:p>
            <a:pPr algn="l"/>
            <a:r>
              <a:rPr lang="zh-CN" altLang="en-US" b="0" i="0" u="none" strike="noStrike" dirty="0">
                <a:solidFill>
                  <a:srgbClr val="6F6F6F"/>
                </a:solidFill>
                <a:effectLst/>
                <a:latin typeface="Mulish"/>
              </a:rPr>
              <a:t>在 </a:t>
            </a:r>
            <a:r>
              <a:rPr lang="en-US" altLang="zh-CN" b="0" i="0" u="none" strike="noStrike" dirty="0">
                <a:solidFill>
                  <a:srgbClr val="6F6F6F"/>
                </a:solidFill>
                <a:effectLst/>
                <a:latin typeface="Mulish"/>
              </a:rPr>
              <a:t>GO/UTD </a:t>
            </a:r>
            <a:r>
              <a:rPr lang="zh-CN" altLang="en-US" b="0" i="0" u="none" strike="noStrike" dirty="0">
                <a:solidFill>
                  <a:srgbClr val="6F6F6F"/>
                </a:solidFill>
                <a:effectLst/>
                <a:latin typeface="Mulish"/>
              </a:rPr>
              <a:t>技术中，光线在传播过程中会与环境中的几何结构发生相互作用，从表面反射，从边缘衍射，并通过障碍物透射。 这些相互作用产生的影响是根据每个物体的材料特性计算出的反射、衍射和透射系数计算出来的，通常是根据一个或多个材料层的介电特性（相对介电率和电导率）指定的。 散射效应也可以通过与波长相比粗糙的表面散射的额外路径来计算。</a:t>
            </a:r>
          </a:p>
          <a:p>
            <a:pPr algn="l"/>
            <a:r>
              <a:rPr lang="zh-CN" altLang="en-US" b="0" i="0" u="none" strike="noStrike" dirty="0">
                <a:solidFill>
                  <a:srgbClr val="6F6F6F"/>
                </a:solidFill>
                <a:effectLst/>
                <a:latin typeface="Mulish"/>
              </a:rPr>
              <a:t>一个基本假设是，物体表面的尺寸是多个波长，尽管</a:t>
            </a:r>
            <a:r>
              <a:rPr lang="en-US" altLang="zh-CN" b="0" i="0" u="none" strike="noStrike" dirty="0">
                <a:solidFill>
                  <a:srgbClr val="6F6F6F"/>
                </a:solidFill>
                <a:effectLst/>
                <a:latin typeface="Mulish"/>
              </a:rPr>
              <a:t>UTD </a:t>
            </a:r>
            <a:r>
              <a:rPr lang="zh-CN" altLang="en-US" b="0" i="0" u="none" strike="noStrike" dirty="0">
                <a:solidFill>
                  <a:srgbClr val="6F6F6F"/>
                </a:solidFill>
                <a:effectLst/>
                <a:latin typeface="Mulish"/>
              </a:rPr>
              <a:t>方法中的边缘校正允许一个维度相对于一个波长而言相当窄。有了这些基本尺寸假设，就可以根据相互作用点进行计算，而不是进行表面积分。 </a:t>
            </a:r>
            <a:r>
              <a:rPr lang="zh-CN" altLang="en-US" b="0" i="0" u="none" strike="noStrike" dirty="0">
                <a:solidFill>
                  <a:srgbClr val="DC4F2E"/>
                </a:solidFill>
                <a:effectLst/>
                <a:latin typeface="Mulish"/>
                <a:hlinkClick r:id="rId7"/>
              </a:rPr>
              <a:t>物理光学 </a:t>
            </a:r>
            <a:r>
              <a:rPr lang="en-US" altLang="zh-CN" b="0" i="0" u="none" strike="noStrike" dirty="0">
                <a:solidFill>
                  <a:srgbClr val="DC4F2E"/>
                </a:solidFill>
                <a:effectLst/>
                <a:latin typeface="Mulish"/>
                <a:hlinkClick r:id="rId7"/>
              </a:rPr>
              <a:t>(PO)</a:t>
            </a:r>
            <a:r>
              <a:rPr lang="en-US" altLang="zh-CN" b="0" i="0" u="none" strike="noStrike" dirty="0">
                <a:solidFill>
                  <a:srgbClr val="6F6F6F"/>
                </a:solidFill>
                <a:effectLst/>
                <a:latin typeface="Mulish"/>
              </a:rPr>
              <a:t>.</a:t>
            </a:r>
            <a:r>
              <a:rPr lang="zh-CN" altLang="en-US" b="0" i="0" u="none" strike="noStrike" dirty="0">
                <a:solidFill>
                  <a:srgbClr val="6F6F6F"/>
                </a:solidFill>
                <a:effectLst/>
                <a:latin typeface="Mulish"/>
              </a:rPr>
              <a:t>这样，这些方法就能有效计算大规模室内和室外场景中的传播，因为在这些场景中，与许多结构和墙壁的相互作用会导致密集的多径传播。</a:t>
            </a:r>
          </a:p>
          <a:p>
            <a:pPr algn="l"/>
            <a:endParaRPr lang="zh-CN" altLang="en-US" b="0" i="0" u="none" strike="noStrike" dirty="0">
              <a:solidFill>
                <a:srgbClr val="6F6F6F"/>
              </a:solidFill>
              <a:effectLst/>
              <a:latin typeface="Mulish"/>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575757"/>
                </a:solidFill>
                <a:effectLst/>
                <a:latin typeface="Mulish"/>
              </a:rPr>
              <a:t>物理光学（</a:t>
            </a:r>
            <a:r>
              <a:rPr lang="en-US" altLang="zh-CN" b="0" i="0" dirty="0">
                <a:solidFill>
                  <a:srgbClr val="575757"/>
                </a:solidFill>
                <a:effectLst/>
                <a:latin typeface="Mulish"/>
              </a:rPr>
              <a:t>PO</a:t>
            </a:r>
            <a:r>
              <a:rPr lang="zh-CN" altLang="en-US" b="0" i="0" dirty="0">
                <a:solidFill>
                  <a:srgbClr val="575757"/>
                </a:solidFill>
                <a:effectLst/>
                <a:latin typeface="Mulish"/>
              </a:rPr>
              <a:t>）是一种基于射线的物理学技术，对于雷达散射和其他需要计算详细刻面物体反向散射的应用非常有效。 </a:t>
            </a:r>
            <a:r>
              <a:rPr lang="zh-CN" altLang="en-US" b="0" i="0" dirty="0">
                <a:solidFill>
                  <a:srgbClr val="6F6F6F"/>
                </a:solidFill>
                <a:effectLst/>
                <a:latin typeface="Mulish"/>
              </a:rPr>
              <a:t>与基于 </a:t>
            </a:r>
            <a:r>
              <a:rPr lang="en-US" altLang="zh-CN" b="0" i="0" u="none" strike="noStrike" dirty="0">
                <a:solidFill>
                  <a:srgbClr val="DC4F2E"/>
                </a:solidFill>
                <a:effectLst/>
                <a:latin typeface="Mulish"/>
                <a:hlinkClick r:id="rId6"/>
              </a:rPr>
              <a:t>GO/UTD </a:t>
            </a:r>
            <a:r>
              <a:rPr lang="zh-CN" altLang="en-US" b="0" i="0" u="none" strike="noStrike" dirty="0">
                <a:solidFill>
                  <a:srgbClr val="DC4F2E"/>
                </a:solidFill>
                <a:effectLst/>
                <a:latin typeface="Mulish"/>
                <a:hlinkClick r:id="rId6"/>
              </a:rPr>
              <a:t>方法不同</a:t>
            </a:r>
            <a:r>
              <a:rPr lang="zh-CN" altLang="en-US" b="0" i="0" dirty="0">
                <a:solidFill>
                  <a:srgbClr val="6F6F6F"/>
                </a:solidFill>
                <a:effectLst/>
                <a:latin typeface="Mulish"/>
              </a:rPr>
              <a:t>不同的是，</a:t>
            </a:r>
            <a:r>
              <a:rPr lang="en-US" altLang="zh-CN" b="0" i="0" dirty="0">
                <a:solidFill>
                  <a:srgbClr val="6F6F6F"/>
                </a:solidFill>
                <a:effectLst/>
                <a:latin typeface="Mulish"/>
              </a:rPr>
              <a:t>PO </a:t>
            </a:r>
            <a:r>
              <a:rPr lang="zh-CN" altLang="en-US" b="0" i="0" dirty="0">
                <a:solidFill>
                  <a:srgbClr val="6F6F6F"/>
                </a:solidFill>
                <a:effectLst/>
                <a:latin typeface="Mulish"/>
              </a:rPr>
              <a:t>需要对切面结构进行全表面积分。 这需要更密集的光线跟踪，与几何光学和</a:t>
            </a:r>
            <a:r>
              <a:rPr lang="en-US" altLang="zh-CN" b="0" i="0" dirty="0">
                <a:solidFill>
                  <a:srgbClr val="6F6F6F"/>
                </a:solidFill>
                <a:effectLst/>
                <a:latin typeface="Mulish"/>
              </a:rPr>
              <a:t>UTD </a:t>
            </a:r>
            <a:r>
              <a:rPr lang="zh-CN" altLang="en-US" b="0" i="0" dirty="0">
                <a:solidFill>
                  <a:srgbClr val="6F6F6F"/>
                </a:solidFill>
                <a:effectLst/>
                <a:latin typeface="Mulish"/>
              </a:rPr>
              <a:t>相比计算量更大。然而，对于需要分析高度精细的面状结构散射的计算，如计算车辆、飞机或军舰精细面状模型的雷达后向散射，或其他高分辨率表面的反射，额外的计算量可提供更高的精度。传统方法通常采用远场假设，并应用于计算远场 </a:t>
            </a:r>
            <a:r>
              <a:rPr lang="en-US" altLang="zh-CN" b="0" i="0" dirty="0">
                <a:solidFill>
                  <a:srgbClr val="6F6F6F"/>
                </a:solidFill>
                <a:effectLst/>
                <a:latin typeface="Mulish"/>
              </a:rPr>
              <a:t>RCS </a:t>
            </a:r>
            <a:r>
              <a:rPr lang="zh-CN" altLang="en-US" b="0" i="0" dirty="0">
                <a:solidFill>
                  <a:srgbClr val="6F6F6F"/>
                </a:solidFill>
                <a:effectLst/>
                <a:latin typeface="Mulish"/>
              </a:rPr>
              <a:t>等问题。然而，在 </a:t>
            </a:r>
            <a:r>
              <a:rPr lang="en-US" altLang="zh-CN" b="0" i="0" dirty="0" err="1">
                <a:solidFill>
                  <a:srgbClr val="6F6F6F"/>
                </a:solidFill>
                <a:effectLst/>
                <a:latin typeface="Mulish"/>
              </a:rPr>
              <a:t>Remcom</a:t>
            </a:r>
            <a:r>
              <a:rPr lang="en-US" altLang="zh-CN" b="0" i="0" dirty="0">
                <a:solidFill>
                  <a:srgbClr val="6F6F6F"/>
                </a:solidFill>
                <a:effectLst/>
                <a:latin typeface="Mulish"/>
              </a:rPr>
              <a:t> </a:t>
            </a:r>
            <a:r>
              <a:rPr lang="zh-CN" altLang="en-US" b="0" i="0" dirty="0">
                <a:solidFill>
                  <a:srgbClr val="6F6F6F"/>
                </a:solidFill>
                <a:effectLst/>
                <a:latin typeface="Mulish"/>
              </a:rPr>
              <a:t>的</a:t>
            </a:r>
            <a:r>
              <a:rPr lang="en-US" altLang="zh-CN" b="0" i="0" u="none" strike="noStrike" dirty="0" err="1">
                <a:solidFill>
                  <a:srgbClr val="DC4F2E"/>
                </a:solidFill>
                <a:effectLst/>
                <a:latin typeface="Mulish"/>
                <a:hlinkClick r:id="rId4"/>
              </a:rPr>
              <a:t>WaveFarer</a:t>
            </a:r>
            <a:r>
              <a:rPr lang="en-US" altLang="zh-CN" b="0" i="0" u="none" strike="noStrike" dirty="0">
                <a:solidFill>
                  <a:srgbClr val="DC4F2E"/>
                </a:solidFill>
                <a:effectLst/>
                <a:latin typeface="Mulish"/>
                <a:hlinkClick r:id="rId4"/>
              </a:rPr>
              <a:t>® </a:t>
            </a:r>
            <a:r>
              <a:rPr lang="zh-CN" altLang="en-US" b="0" i="0" u="none" strike="noStrike" dirty="0">
                <a:solidFill>
                  <a:srgbClr val="DC4F2E"/>
                </a:solidFill>
                <a:effectLst/>
                <a:latin typeface="Mulish"/>
                <a:hlinkClick r:id="rId4"/>
              </a:rPr>
              <a:t>雷达分析软件</a:t>
            </a:r>
            <a:r>
              <a:rPr lang="zh-CN" altLang="en-US" b="0" i="0" dirty="0">
                <a:solidFill>
                  <a:srgbClr val="6F6F6F"/>
                </a:solidFill>
                <a:effectLst/>
                <a:latin typeface="Mulish"/>
              </a:rPr>
              <a:t>中，该技术得到了专门的增强，以考虑近场效应，从而使该方法能够应用于汽车雷达或室内传感等更近距离的应用。</a:t>
            </a:r>
            <a:endParaRPr lang="zh-CN" altLang="en-US" dirty="0"/>
          </a:p>
        </p:txBody>
      </p:sp>
      <p:sp>
        <p:nvSpPr>
          <p:cNvPr id="4" name="灯片编号占位符 3">
            <a:extLst>
              <a:ext uri="{FF2B5EF4-FFF2-40B4-BE49-F238E27FC236}">
                <a16:creationId xmlns:a16="http://schemas.microsoft.com/office/drawing/2014/main" id="{D4E2B36D-F7A9-BBAA-D10E-8D8CDE1BE2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17135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A3AFA-821F-1804-F2C7-2D1DDDFBD9F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F665D1-52EF-30DD-CEED-523A8A4BA6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371D4C-925C-6303-1445-786DFEB50214}"/>
              </a:ext>
            </a:extLst>
          </p:cNvPr>
          <p:cNvSpPr>
            <a:spLocks noGrp="1"/>
          </p:cNvSpPr>
          <p:nvPr>
            <p:ph type="body" idx="1"/>
          </p:nvPr>
        </p:nvSpPr>
        <p:spPr/>
        <p:txBody>
          <a:bodyPr/>
          <a:lstStyle/>
          <a:p>
            <a:pPr algn="l"/>
            <a:r>
              <a:rPr lang="en-US" altLang="zh-CN" b="0" i="0" u="none" strike="noStrike" dirty="0">
                <a:solidFill>
                  <a:srgbClr val="6F6F6F"/>
                </a:solidFill>
                <a:effectLst/>
                <a:latin typeface="Mulish"/>
              </a:rPr>
              <a:t>SBR </a:t>
            </a:r>
            <a:r>
              <a:rPr lang="zh-CN" altLang="en-US" b="0" i="0" u="none" strike="noStrike" dirty="0">
                <a:solidFill>
                  <a:srgbClr val="6F6F6F"/>
                </a:solidFill>
                <a:effectLst/>
                <a:latin typeface="Mulish"/>
              </a:rPr>
              <a:t>是在复杂场景中寻找光线追踪路径的一种相对高效的方法，但光线在传播过程中会不断扩散，有可能错过与较小物体的相互作用，同时在计算路径长度和相位时也会产生越来越大的误差。 另一方面，图像理论是一种更精确的方法，但由于必须对每对发射和接收点进行重复计算，因此在有大量切面和大量发射和接收对的场景中，计算量会非常大。</a:t>
            </a:r>
          </a:p>
          <a:p>
            <a:pPr algn="l"/>
            <a:r>
              <a:rPr lang="zh-CN" altLang="en-US" b="0" i="0" u="none" strike="noStrike" dirty="0">
                <a:solidFill>
                  <a:srgbClr val="6F6F6F"/>
                </a:solidFill>
                <a:effectLst/>
                <a:latin typeface="Mulish"/>
              </a:rPr>
              <a:t>因此，</a:t>
            </a:r>
            <a:r>
              <a:rPr lang="en-US" altLang="zh-CN" b="0" i="0" u="none" strike="noStrike" dirty="0" err="1">
                <a:solidFill>
                  <a:srgbClr val="6F6F6F"/>
                </a:solidFill>
                <a:effectLst/>
                <a:latin typeface="Mulish"/>
              </a:rPr>
              <a:t>Remcom</a:t>
            </a:r>
            <a:r>
              <a:rPr lang="en-US" altLang="zh-CN" b="0" i="0" u="none" strike="noStrike" dirty="0">
                <a:solidFill>
                  <a:srgbClr val="6F6F6F"/>
                </a:solidFill>
                <a:effectLst/>
                <a:latin typeface="Mulish"/>
              </a:rPr>
              <a:t> </a:t>
            </a:r>
            <a:r>
              <a:rPr lang="zh-CN" altLang="en-US" b="0" i="0" u="none" strike="noStrike" dirty="0">
                <a:solidFill>
                  <a:srgbClr val="6F6F6F"/>
                </a:solidFill>
                <a:effectLst/>
                <a:latin typeface="Mulish"/>
              </a:rPr>
              <a:t>在</a:t>
            </a:r>
            <a:r>
              <a:rPr lang="en-US" altLang="zh-CN" b="0" i="0" u="none" strike="noStrike" dirty="0">
                <a:solidFill>
                  <a:srgbClr val="DC4F2E"/>
                </a:solidFill>
                <a:effectLst/>
                <a:latin typeface="Mulish"/>
                <a:hlinkClick r:id="rId3"/>
              </a:rPr>
              <a:t>Wireless InSite®</a:t>
            </a:r>
            <a:r>
              <a:rPr lang="zh-CN" altLang="en-US" b="0" i="0" u="none" strike="noStrike" dirty="0">
                <a:solidFill>
                  <a:srgbClr val="6F6F6F"/>
                </a:solidFill>
                <a:effectLst/>
                <a:latin typeface="Mulish"/>
              </a:rPr>
              <a:t>和</a:t>
            </a:r>
            <a:r>
              <a:rPr lang="en-US" altLang="zh-CN" b="0" i="0" u="none" strike="noStrike" dirty="0" err="1">
                <a:solidFill>
                  <a:srgbClr val="DC4F2E"/>
                </a:solidFill>
                <a:effectLst/>
                <a:latin typeface="Mulish"/>
                <a:hlinkClick r:id="rId4"/>
              </a:rPr>
              <a:t>WaveFarer</a:t>
            </a:r>
            <a:r>
              <a:rPr lang="en-US" altLang="zh-CN" b="0" i="0" u="none" strike="noStrike" dirty="0">
                <a:solidFill>
                  <a:srgbClr val="DC4F2E"/>
                </a:solidFill>
                <a:effectLst/>
                <a:latin typeface="Mulish"/>
                <a:hlinkClick r:id="rId4"/>
              </a:rPr>
              <a:t>®</a:t>
            </a:r>
            <a:r>
              <a:rPr lang="zh-CN" altLang="en-US" b="0" i="0" u="none" strike="noStrike" dirty="0">
                <a:solidFill>
                  <a:srgbClr val="6F6F6F"/>
                </a:solidFill>
                <a:effectLst/>
                <a:latin typeface="Mulish"/>
              </a:rPr>
              <a:t> 中最先进的光线追踪模型（基于</a:t>
            </a:r>
            <a:r>
              <a:rPr lang="en-US" altLang="zh-CN" b="0" i="0" u="none" strike="noStrike" dirty="0">
                <a:solidFill>
                  <a:srgbClr val="DC4F2E"/>
                </a:solidFill>
                <a:effectLst/>
                <a:latin typeface="Mulish"/>
                <a:hlinkClick r:id="rId5"/>
              </a:rPr>
              <a:t>X3D </a:t>
            </a:r>
            <a:r>
              <a:rPr lang="zh-CN" altLang="en-US" b="0" i="0" u="none" strike="noStrike" dirty="0">
                <a:solidFill>
                  <a:srgbClr val="DC4F2E"/>
                </a:solidFill>
                <a:effectLst/>
                <a:latin typeface="Mulish"/>
                <a:hlinkClick r:id="rId5"/>
              </a:rPr>
              <a:t>光线追踪器</a:t>
            </a:r>
            <a:r>
              <a:rPr lang="zh-CN" altLang="en-US" b="0" i="0" u="none" strike="noStrike" dirty="0">
                <a:solidFill>
                  <a:srgbClr val="6F6F6F"/>
                </a:solidFill>
                <a:effectLst/>
                <a:latin typeface="Mulish"/>
              </a:rPr>
              <a:t>）将这两种技术结合在一起。 利用 </a:t>
            </a:r>
            <a:r>
              <a:rPr lang="en-US" altLang="zh-CN" b="0" i="0" u="none" strike="noStrike" dirty="0">
                <a:solidFill>
                  <a:srgbClr val="6F6F6F"/>
                </a:solidFill>
                <a:effectLst/>
                <a:latin typeface="Mulish"/>
              </a:rPr>
              <a:t>GPU </a:t>
            </a:r>
            <a:r>
              <a:rPr lang="zh-CN" altLang="en-US" b="0" i="0" u="none" strike="noStrike" dirty="0">
                <a:solidFill>
                  <a:srgbClr val="6F6F6F"/>
                </a:solidFill>
                <a:effectLst/>
                <a:latin typeface="Mulish"/>
              </a:rPr>
              <a:t>加速光线追踪技术，</a:t>
            </a:r>
            <a:r>
              <a:rPr lang="en-US" altLang="zh-CN" b="0" i="0" u="none" strike="noStrike" dirty="0">
                <a:solidFill>
                  <a:srgbClr val="6F6F6F"/>
                </a:solidFill>
                <a:effectLst/>
                <a:latin typeface="Mulish"/>
              </a:rPr>
              <a:t>SBR </a:t>
            </a:r>
            <a:r>
              <a:rPr lang="zh-CN" altLang="en-US" b="0" i="0" u="none" strike="noStrike" dirty="0">
                <a:solidFill>
                  <a:srgbClr val="6F6F6F"/>
                </a:solidFill>
                <a:effectLst/>
                <a:latin typeface="Mulish"/>
              </a:rPr>
              <a:t>可用于找到初始的相互作用链。 然后使用图像理论执行精确路径校正（</a:t>
            </a:r>
            <a:r>
              <a:rPr lang="en-US" altLang="zh-CN" b="0" i="0" u="none" strike="noStrike" dirty="0">
                <a:solidFill>
                  <a:srgbClr val="6F6F6F"/>
                </a:solidFill>
                <a:effectLst/>
                <a:latin typeface="Mulish"/>
              </a:rPr>
              <a:t>EPC</a:t>
            </a:r>
            <a:r>
              <a:rPr lang="zh-CN" altLang="en-US" b="0" i="0" u="none" strike="noStrike" dirty="0">
                <a:solidFill>
                  <a:srgbClr val="6F6F6F"/>
                </a:solidFill>
                <a:effectLst/>
                <a:latin typeface="Mulish"/>
              </a:rPr>
              <a:t>），找到每个点对之间的精确路径。 这样就能有效地找到传播路径，同时提供到达时间、相位和偏振的精确计算。 对这些量的精确估算已变得越来越重要，甚至成为当前许多相关问题的必要条件，包括多输入多输出（</a:t>
            </a:r>
            <a:r>
              <a:rPr lang="en-US" altLang="zh-CN" b="0" i="0" u="none" strike="noStrike" dirty="0">
                <a:solidFill>
                  <a:srgbClr val="6F6F6F"/>
                </a:solidFill>
                <a:effectLst/>
                <a:latin typeface="Mulish"/>
              </a:rPr>
              <a:t>MIMO</a:t>
            </a:r>
            <a:r>
              <a:rPr lang="zh-CN" altLang="en-US" b="0" i="0" u="none" strike="noStrike" dirty="0">
                <a:solidFill>
                  <a:srgbClr val="6F6F6F"/>
                </a:solidFill>
                <a:effectLst/>
                <a:latin typeface="Mulish"/>
              </a:rPr>
              <a:t>）分析、移动性引起的衰减和多普勒。</a:t>
            </a:r>
          </a:p>
          <a:p>
            <a:pPr algn="l"/>
            <a:r>
              <a:rPr lang="zh-CN" altLang="en-US" b="0" i="0" u="none" strike="noStrike" dirty="0">
                <a:solidFill>
                  <a:srgbClr val="6F6F6F"/>
                </a:solidFill>
                <a:effectLst/>
                <a:latin typeface="Mulish"/>
              </a:rPr>
              <a:t>光线的追踪方式和传播路径在很大程度上取决于用于计算接收天线电磁场和功率的物理技术。 两大类技术包括：</a:t>
            </a:r>
            <a:r>
              <a:rPr lang="en-US" altLang="zh-CN" b="0" i="0" u="none" strike="noStrike" dirty="0">
                <a:solidFill>
                  <a:srgbClr val="6F6F6F"/>
                </a:solidFill>
                <a:effectLst/>
                <a:latin typeface="Mulish"/>
              </a:rPr>
              <a:t>(1)</a:t>
            </a:r>
            <a:r>
              <a:rPr lang="zh-CN" altLang="en-US" b="0" i="0" u="none" strike="noStrike" dirty="0">
                <a:solidFill>
                  <a:srgbClr val="DC4F2E"/>
                </a:solidFill>
                <a:effectLst/>
                <a:latin typeface="Mulish"/>
                <a:hlinkClick r:id="rId6"/>
              </a:rPr>
              <a:t>几何光学和均匀衍射理论</a:t>
            </a:r>
            <a:r>
              <a:rPr lang="zh-CN" altLang="en-US" b="0" i="0" u="none" strike="noStrike" dirty="0">
                <a:solidFill>
                  <a:srgbClr val="6F6F6F"/>
                </a:solidFill>
                <a:effectLst/>
                <a:latin typeface="Mulish"/>
              </a:rPr>
              <a:t>；</a:t>
            </a:r>
            <a:r>
              <a:rPr lang="en-US" altLang="zh-CN" b="0" i="0" u="none" strike="noStrike" dirty="0">
                <a:solidFill>
                  <a:srgbClr val="6F6F6F"/>
                </a:solidFill>
                <a:effectLst/>
                <a:latin typeface="Mulish"/>
              </a:rPr>
              <a:t>(2)</a:t>
            </a:r>
            <a:r>
              <a:rPr lang="zh-CN" altLang="en-US" b="0" i="0" u="none" strike="noStrike" dirty="0">
                <a:solidFill>
                  <a:srgbClr val="DC4F2E"/>
                </a:solidFill>
                <a:effectLst/>
                <a:latin typeface="Mulish"/>
                <a:hlinkClick r:id="rId7"/>
              </a:rPr>
              <a:t>物理光学，并辅以等效电流法</a:t>
            </a:r>
            <a:r>
              <a:rPr lang="zh-CN" altLang="en-US" b="0" i="0" u="none" strike="noStrike" dirty="0">
                <a:solidFill>
                  <a:srgbClr val="6F6F6F"/>
                </a:solidFill>
                <a:effectLst/>
                <a:latin typeface="Mulish"/>
              </a:rPr>
              <a:t>或其他类似技术来调整边缘效应。</a:t>
            </a:r>
            <a:endParaRPr lang="en-US" altLang="zh-CN" b="0" i="0" u="none" strike="noStrike" dirty="0">
              <a:solidFill>
                <a:srgbClr val="6F6F6F"/>
              </a:solidFill>
              <a:effectLst/>
              <a:latin typeface="Mulish"/>
            </a:endParaRPr>
          </a:p>
          <a:p>
            <a:pPr algn="l"/>
            <a:endParaRPr lang="en-US" altLang="zh-CN" b="0" i="0" u="none" strike="noStrike" dirty="0">
              <a:solidFill>
                <a:srgbClr val="6F6F6F"/>
              </a:solidFill>
              <a:effectLst/>
              <a:latin typeface="Mulish"/>
            </a:endParaRPr>
          </a:p>
          <a:p>
            <a:pPr algn="l"/>
            <a:r>
              <a:rPr lang="zh-CN" altLang="en-US" b="0" i="0" u="none" strike="noStrike" dirty="0">
                <a:solidFill>
                  <a:srgbClr val="6F6F6F"/>
                </a:solidFill>
                <a:effectLst/>
                <a:latin typeface="Mulish"/>
              </a:rPr>
              <a:t>在 </a:t>
            </a:r>
            <a:r>
              <a:rPr lang="en-US" altLang="zh-CN" b="0" i="0" u="none" strike="noStrike" dirty="0">
                <a:solidFill>
                  <a:srgbClr val="6F6F6F"/>
                </a:solidFill>
                <a:effectLst/>
                <a:latin typeface="Mulish"/>
              </a:rPr>
              <a:t>GO/UTD </a:t>
            </a:r>
            <a:r>
              <a:rPr lang="zh-CN" altLang="en-US" b="0" i="0" u="none" strike="noStrike" dirty="0">
                <a:solidFill>
                  <a:srgbClr val="6F6F6F"/>
                </a:solidFill>
                <a:effectLst/>
                <a:latin typeface="Mulish"/>
              </a:rPr>
              <a:t>技术中，光线在传播过程中会与环境中的几何结构发生相互作用，从表面反射，从边缘衍射，并通过障碍物透射。 这些相互作用产生的影响是根据每个物体的材料特性计算出的反射、衍射和透射系数计算出来的，通常是根据一个或多个材料层的介电特性（相对介电率和电导率）指定的。 散射效应也可以通过与波长相比粗糙的表面散射的额外路径来计算。</a:t>
            </a:r>
          </a:p>
          <a:p>
            <a:pPr algn="l"/>
            <a:r>
              <a:rPr lang="zh-CN" altLang="en-US" b="0" i="0" u="none" strike="noStrike" dirty="0">
                <a:solidFill>
                  <a:srgbClr val="6F6F6F"/>
                </a:solidFill>
                <a:effectLst/>
                <a:latin typeface="Mulish"/>
              </a:rPr>
              <a:t>一个基本假设是，物体表面的尺寸是多个波长，尽管</a:t>
            </a:r>
            <a:r>
              <a:rPr lang="en-US" altLang="zh-CN" b="0" i="0" u="none" strike="noStrike" dirty="0">
                <a:solidFill>
                  <a:srgbClr val="6F6F6F"/>
                </a:solidFill>
                <a:effectLst/>
                <a:latin typeface="Mulish"/>
              </a:rPr>
              <a:t>UTD </a:t>
            </a:r>
            <a:r>
              <a:rPr lang="zh-CN" altLang="en-US" b="0" i="0" u="none" strike="noStrike" dirty="0">
                <a:solidFill>
                  <a:srgbClr val="6F6F6F"/>
                </a:solidFill>
                <a:effectLst/>
                <a:latin typeface="Mulish"/>
              </a:rPr>
              <a:t>方法中的边缘校正允许一个维度相对于一个波长而言相当窄。有了这些基本尺寸假设，就可以根据相互作用点进行计算，而不是进行表面积分。 </a:t>
            </a:r>
            <a:r>
              <a:rPr lang="zh-CN" altLang="en-US" b="0" i="0" u="none" strike="noStrike" dirty="0">
                <a:solidFill>
                  <a:srgbClr val="DC4F2E"/>
                </a:solidFill>
                <a:effectLst/>
                <a:latin typeface="Mulish"/>
                <a:hlinkClick r:id="rId7"/>
              </a:rPr>
              <a:t>物理光学 </a:t>
            </a:r>
            <a:r>
              <a:rPr lang="en-US" altLang="zh-CN" b="0" i="0" u="none" strike="noStrike" dirty="0">
                <a:solidFill>
                  <a:srgbClr val="DC4F2E"/>
                </a:solidFill>
                <a:effectLst/>
                <a:latin typeface="Mulish"/>
                <a:hlinkClick r:id="rId7"/>
              </a:rPr>
              <a:t>(PO)</a:t>
            </a:r>
            <a:r>
              <a:rPr lang="en-US" altLang="zh-CN" b="0" i="0" u="none" strike="noStrike" dirty="0">
                <a:solidFill>
                  <a:srgbClr val="6F6F6F"/>
                </a:solidFill>
                <a:effectLst/>
                <a:latin typeface="Mulish"/>
              </a:rPr>
              <a:t>.</a:t>
            </a:r>
            <a:r>
              <a:rPr lang="zh-CN" altLang="en-US" b="0" i="0" u="none" strike="noStrike" dirty="0">
                <a:solidFill>
                  <a:srgbClr val="6F6F6F"/>
                </a:solidFill>
                <a:effectLst/>
                <a:latin typeface="Mulish"/>
              </a:rPr>
              <a:t>这样，这些方法就能有效计算大规模室内和室外场景中的传播，因为在这些场景中，与许多结构和墙壁的相互作用会导致密集的多径传播。</a:t>
            </a:r>
          </a:p>
          <a:p>
            <a:pPr algn="l"/>
            <a:endParaRPr lang="zh-CN" altLang="en-US" b="0" i="0" u="none" strike="noStrike" dirty="0">
              <a:solidFill>
                <a:srgbClr val="6F6F6F"/>
              </a:solidFill>
              <a:effectLst/>
              <a:latin typeface="Mulish"/>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575757"/>
                </a:solidFill>
                <a:effectLst/>
                <a:latin typeface="Mulish"/>
              </a:rPr>
              <a:t>物理光学（</a:t>
            </a:r>
            <a:r>
              <a:rPr lang="en-US" altLang="zh-CN" b="0" i="0" dirty="0">
                <a:solidFill>
                  <a:srgbClr val="575757"/>
                </a:solidFill>
                <a:effectLst/>
                <a:latin typeface="Mulish"/>
              </a:rPr>
              <a:t>PO</a:t>
            </a:r>
            <a:r>
              <a:rPr lang="zh-CN" altLang="en-US" b="0" i="0" dirty="0">
                <a:solidFill>
                  <a:srgbClr val="575757"/>
                </a:solidFill>
                <a:effectLst/>
                <a:latin typeface="Mulish"/>
              </a:rPr>
              <a:t>）是一种基于射线的物理学技术，对于雷达散射和其他需要计算详细刻面物体反向散射的应用非常有效。 </a:t>
            </a:r>
            <a:r>
              <a:rPr lang="zh-CN" altLang="en-US" b="0" i="0" dirty="0">
                <a:solidFill>
                  <a:srgbClr val="6F6F6F"/>
                </a:solidFill>
                <a:effectLst/>
                <a:latin typeface="Mulish"/>
              </a:rPr>
              <a:t>与基于 </a:t>
            </a:r>
            <a:r>
              <a:rPr lang="en-US" altLang="zh-CN" b="0" i="0" u="none" strike="noStrike" dirty="0">
                <a:solidFill>
                  <a:srgbClr val="DC4F2E"/>
                </a:solidFill>
                <a:effectLst/>
                <a:latin typeface="Mulish"/>
                <a:hlinkClick r:id="rId6"/>
              </a:rPr>
              <a:t>GO/UTD </a:t>
            </a:r>
            <a:r>
              <a:rPr lang="zh-CN" altLang="en-US" b="0" i="0" u="none" strike="noStrike" dirty="0">
                <a:solidFill>
                  <a:srgbClr val="DC4F2E"/>
                </a:solidFill>
                <a:effectLst/>
                <a:latin typeface="Mulish"/>
                <a:hlinkClick r:id="rId6"/>
              </a:rPr>
              <a:t>方法不同</a:t>
            </a:r>
            <a:r>
              <a:rPr lang="zh-CN" altLang="en-US" b="0" i="0" dirty="0">
                <a:solidFill>
                  <a:srgbClr val="6F6F6F"/>
                </a:solidFill>
                <a:effectLst/>
                <a:latin typeface="Mulish"/>
              </a:rPr>
              <a:t>不同的是，</a:t>
            </a:r>
            <a:r>
              <a:rPr lang="en-US" altLang="zh-CN" b="0" i="0" dirty="0">
                <a:solidFill>
                  <a:srgbClr val="6F6F6F"/>
                </a:solidFill>
                <a:effectLst/>
                <a:latin typeface="Mulish"/>
              </a:rPr>
              <a:t>PO </a:t>
            </a:r>
            <a:r>
              <a:rPr lang="zh-CN" altLang="en-US" b="0" i="0" dirty="0">
                <a:solidFill>
                  <a:srgbClr val="6F6F6F"/>
                </a:solidFill>
                <a:effectLst/>
                <a:latin typeface="Mulish"/>
              </a:rPr>
              <a:t>需要对切面结构进行全表面积分。 这需要更密集的光线跟踪，与几何光学和</a:t>
            </a:r>
            <a:r>
              <a:rPr lang="en-US" altLang="zh-CN" b="0" i="0" dirty="0">
                <a:solidFill>
                  <a:srgbClr val="6F6F6F"/>
                </a:solidFill>
                <a:effectLst/>
                <a:latin typeface="Mulish"/>
              </a:rPr>
              <a:t>UTD </a:t>
            </a:r>
            <a:r>
              <a:rPr lang="zh-CN" altLang="en-US" b="0" i="0" dirty="0">
                <a:solidFill>
                  <a:srgbClr val="6F6F6F"/>
                </a:solidFill>
                <a:effectLst/>
                <a:latin typeface="Mulish"/>
              </a:rPr>
              <a:t>相比计算量更大。然而，对于需要分析高度精细的面状结构散射的计算，如计算车辆、飞机或军舰精细面状模型的雷达后向散射，或其他高分辨率表面的反射，额外的计算量可提供更高的精度。传统方法通常采用远场假设，并应用于计算远场 </a:t>
            </a:r>
            <a:r>
              <a:rPr lang="en-US" altLang="zh-CN" b="0" i="0" dirty="0">
                <a:solidFill>
                  <a:srgbClr val="6F6F6F"/>
                </a:solidFill>
                <a:effectLst/>
                <a:latin typeface="Mulish"/>
              </a:rPr>
              <a:t>RCS </a:t>
            </a:r>
            <a:r>
              <a:rPr lang="zh-CN" altLang="en-US" b="0" i="0" dirty="0">
                <a:solidFill>
                  <a:srgbClr val="6F6F6F"/>
                </a:solidFill>
                <a:effectLst/>
                <a:latin typeface="Mulish"/>
              </a:rPr>
              <a:t>等问题。然而，在 </a:t>
            </a:r>
            <a:r>
              <a:rPr lang="en-US" altLang="zh-CN" b="0" i="0" dirty="0" err="1">
                <a:solidFill>
                  <a:srgbClr val="6F6F6F"/>
                </a:solidFill>
                <a:effectLst/>
                <a:latin typeface="Mulish"/>
              </a:rPr>
              <a:t>Remcom</a:t>
            </a:r>
            <a:r>
              <a:rPr lang="en-US" altLang="zh-CN" b="0" i="0" dirty="0">
                <a:solidFill>
                  <a:srgbClr val="6F6F6F"/>
                </a:solidFill>
                <a:effectLst/>
                <a:latin typeface="Mulish"/>
              </a:rPr>
              <a:t> </a:t>
            </a:r>
            <a:r>
              <a:rPr lang="zh-CN" altLang="en-US" b="0" i="0" dirty="0">
                <a:solidFill>
                  <a:srgbClr val="6F6F6F"/>
                </a:solidFill>
                <a:effectLst/>
                <a:latin typeface="Mulish"/>
              </a:rPr>
              <a:t>的</a:t>
            </a:r>
            <a:r>
              <a:rPr lang="en-US" altLang="zh-CN" b="0" i="0" u="none" strike="noStrike" dirty="0" err="1">
                <a:solidFill>
                  <a:srgbClr val="DC4F2E"/>
                </a:solidFill>
                <a:effectLst/>
                <a:latin typeface="Mulish"/>
                <a:hlinkClick r:id="rId4"/>
              </a:rPr>
              <a:t>WaveFarer</a:t>
            </a:r>
            <a:r>
              <a:rPr lang="en-US" altLang="zh-CN" b="0" i="0" u="none" strike="noStrike" dirty="0">
                <a:solidFill>
                  <a:srgbClr val="DC4F2E"/>
                </a:solidFill>
                <a:effectLst/>
                <a:latin typeface="Mulish"/>
                <a:hlinkClick r:id="rId4"/>
              </a:rPr>
              <a:t>® </a:t>
            </a:r>
            <a:r>
              <a:rPr lang="zh-CN" altLang="en-US" b="0" i="0" u="none" strike="noStrike" dirty="0">
                <a:solidFill>
                  <a:srgbClr val="DC4F2E"/>
                </a:solidFill>
                <a:effectLst/>
                <a:latin typeface="Mulish"/>
                <a:hlinkClick r:id="rId4"/>
              </a:rPr>
              <a:t>雷达分析软件</a:t>
            </a:r>
            <a:r>
              <a:rPr lang="zh-CN" altLang="en-US" b="0" i="0" dirty="0">
                <a:solidFill>
                  <a:srgbClr val="6F6F6F"/>
                </a:solidFill>
                <a:effectLst/>
                <a:latin typeface="Mulish"/>
              </a:rPr>
              <a:t>中，该技术得到了专门的增强，以考虑近场效应，从而使该方法能够应用于汽车雷达或室内传感等更近距离的应用。</a:t>
            </a:r>
            <a:endParaRPr lang="zh-CN" altLang="en-US" dirty="0"/>
          </a:p>
        </p:txBody>
      </p:sp>
      <p:sp>
        <p:nvSpPr>
          <p:cNvPr id="4" name="灯片编号占位符 3">
            <a:extLst>
              <a:ext uri="{FF2B5EF4-FFF2-40B4-BE49-F238E27FC236}">
                <a16:creationId xmlns:a16="http://schemas.microsoft.com/office/drawing/2014/main" id="{D4E2B36D-F7A9-BBAA-D10E-8D8CDE1BE2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08846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F225-88F8-C91C-A3DE-A669EB8483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B77575-0CBC-8913-EF24-D035A7753E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2727A3-932D-0315-F6FC-FDF343985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a:extLst>
              <a:ext uri="{FF2B5EF4-FFF2-40B4-BE49-F238E27FC236}">
                <a16:creationId xmlns:a16="http://schemas.microsoft.com/office/drawing/2014/main" id="{1DA9FF6D-7C07-6172-E12C-86C32679E2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4648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9</a:t>
            </a:fld>
            <a:endParaRPr lang="zh-CN" altLang="en-US"/>
          </a:p>
        </p:txBody>
      </p:sp>
    </p:spTree>
    <p:extLst>
      <p:ext uri="{BB962C8B-B14F-4D97-AF65-F5344CB8AC3E}">
        <p14:creationId xmlns:p14="http://schemas.microsoft.com/office/powerpoint/2010/main" val="743238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7" name="图片 6" descr="穿着白色衣服的人&#10;&#10;中度可信度描述已自动生成">
            <a:extLst>
              <a:ext uri="{FF2B5EF4-FFF2-40B4-BE49-F238E27FC236}">
                <a16:creationId xmlns:a16="http://schemas.microsoft.com/office/drawing/2014/main" id="{42313245-1BB6-4336-A302-1AAD4737B035}"/>
              </a:ext>
            </a:extLst>
          </p:cNvPr>
          <p:cNvPicPr>
            <a:picLocks noChangeAspect="1"/>
          </p:cNvPicPr>
          <p:nvPr/>
        </p:nvPicPr>
        <p:blipFill rotWithShape="1">
          <a:blip r:embed="rId2">
            <a:alphaModFix amt="15000"/>
            <a:extLst>
              <a:ext uri="{28A0092B-C50C-407E-A947-70E740481C1C}">
                <a14:useLocalDpi xmlns:a14="http://schemas.microsoft.com/office/drawing/2010/main" val="0"/>
              </a:ext>
            </a:extLst>
          </a:blip>
          <a:srcRect t="12921" b="12425"/>
          <a:stretch/>
        </p:blipFill>
        <p:spPr>
          <a:xfrm>
            <a:off x="-77821" y="0"/>
            <a:ext cx="6172324" cy="6903879"/>
          </a:xfrm>
          <a:prstGeom prst="rect">
            <a:avLst/>
          </a:prstGeom>
        </p:spPr>
      </p:pic>
      <p:pic>
        <p:nvPicPr>
          <p:cNvPr id="8" name="图片 7" descr="穿着白色衣服的人&#10;&#10;中度可信度描述已自动生成">
            <a:extLst>
              <a:ext uri="{FF2B5EF4-FFF2-40B4-BE49-F238E27FC236}">
                <a16:creationId xmlns:a16="http://schemas.microsoft.com/office/drawing/2014/main" id="{49E2F889-6735-4650-A185-B9C6C72C382C}"/>
              </a:ext>
            </a:extLst>
          </p:cNvPr>
          <p:cNvPicPr>
            <a:picLocks noChangeAspect="1"/>
          </p:cNvPicPr>
          <p:nvPr/>
        </p:nvPicPr>
        <p:blipFill rotWithShape="1">
          <a:blip r:embed="rId2">
            <a:alphaModFix amt="15000"/>
            <a:extLst>
              <a:ext uri="{28A0092B-C50C-407E-A947-70E740481C1C}">
                <a14:useLocalDpi xmlns:a14="http://schemas.microsoft.com/office/drawing/2010/main" val="0"/>
              </a:ext>
            </a:extLst>
          </a:blip>
          <a:srcRect t="12921" b="12921"/>
          <a:stretch/>
        </p:blipFill>
        <p:spPr>
          <a:xfrm>
            <a:off x="6097498" y="1"/>
            <a:ext cx="6172324" cy="6858000"/>
          </a:xfrm>
          <a:prstGeom prst="rect">
            <a:avLst/>
          </a:prstGeom>
        </p:spPr>
      </p:pic>
    </p:spTree>
    <p:extLst>
      <p:ext uri="{BB962C8B-B14F-4D97-AF65-F5344CB8AC3E}">
        <p14:creationId xmlns:p14="http://schemas.microsoft.com/office/powerpoint/2010/main" val="1410962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91CF2D7-5184-47B7-895B-663A99DFB3F0}"/>
              </a:ext>
            </a:extLst>
          </p:cNvPr>
          <p:cNvSpPr>
            <a:spLocks noGrp="1"/>
          </p:cNvSpPr>
          <p:nvPr>
            <p:ph type="dt" sz="half" idx="10"/>
          </p:nvPr>
        </p:nvSpPr>
        <p:spPr>
          <a:xfrm>
            <a:off x="838200" y="6356350"/>
            <a:ext cx="2743200" cy="365125"/>
          </a:xfrm>
          <a:prstGeom prst="rect">
            <a:avLst/>
          </a:prstGeom>
        </p:spPr>
        <p:txBody>
          <a:bodyPr/>
          <a:lstStyle/>
          <a:p>
            <a:fld id="{5D983479-FBFB-4CB9-8DA4-1D907B70FDCA}" type="datetimeFigureOut">
              <a:rPr lang="zh-CN" altLang="en-US" smtClean="0"/>
              <a:t>2025/4/14/Mon</a:t>
            </a:fld>
            <a:endParaRPr lang="zh-CN" altLang="en-US"/>
          </a:p>
        </p:txBody>
      </p:sp>
      <p:sp>
        <p:nvSpPr>
          <p:cNvPr id="3" name="页脚占位符 2">
            <a:extLst>
              <a:ext uri="{FF2B5EF4-FFF2-40B4-BE49-F238E27FC236}">
                <a16:creationId xmlns:a16="http://schemas.microsoft.com/office/drawing/2014/main" id="{10CD757A-B123-4D3C-BA0F-4C67A8DBB52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9AD2EBA3-8407-4539-A2D8-704B816F2D40}"/>
              </a:ext>
            </a:extLst>
          </p:cNvPr>
          <p:cNvSpPr>
            <a:spLocks noGrp="1"/>
          </p:cNvSpPr>
          <p:nvPr>
            <p:ph type="sldNum" sz="quarter" idx="12"/>
          </p:nvPr>
        </p:nvSpPr>
        <p:spPr>
          <a:xfrm>
            <a:off x="8610600" y="6356350"/>
            <a:ext cx="2743200" cy="365125"/>
          </a:xfrm>
          <a:prstGeom prst="rect">
            <a:avLst/>
          </a:prstGeom>
        </p:spPr>
        <p:txBody>
          <a:bodyPr/>
          <a:lstStyle/>
          <a:p>
            <a:fld id="{6FB4B235-8349-49D5-AD04-E4770AA92CF7}" type="slidenum">
              <a:rPr lang="zh-CN" altLang="en-US" smtClean="0"/>
              <a:t>‹#›</a:t>
            </a:fld>
            <a:endParaRPr lang="zh-CN" altLang="en-US"/>
          </a:p>
        </p:txBody>
      </p:sp>
    </p:spTree>
    <p:extLst>
      <p:ext uri="{BB962C8B-B14F-4D97-AF65-F5344CB8AC3E}">
        <p14:creationId xmlns:p14="http://schemas.microsoft.com/office/powerpoint/2010/main" val="4462286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t>‹#›</a:t>
            </a:fld>
            <a:r>
              <a:rPr lang="en-US" altLang="zh-CN" dirty="0"/>
              <a:t>/</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hyperlink" Target="https://www.blender.org/" TargetMode="External"/><Relationship Id="rId7" Type="http://schemas.openxmlformats.org/officeDocument/2006/relationships/image" Target="../media/image24.gif"/><Relationship Id="rId12" Type="http://schemas.openxmlformats.org/officeDocument/2006/relationships/hyperlink" Target="https://nvlabs.github.io/sionna/rt/tutorials/Introduction.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prochitecture.gumroad.com/l/blender-osm" TargetMode="External"/><Relationship Id="rId11" Type="http://schemas.openxmlformats.org/officeDocument/2006/relationships/hyperlink" Target="https://help.altair.com/winprop/topics/winprop/user_guide/propagation_methods/propgation_models_urban_ray_optics.htm" TargetMode="External"/><Relationship Id="rId5" Type="http://schemas.openxmlformats.org/officeDocument/2006/relationships/hyperlink" Target="https://www.openstreetmap.org/" TargetMode="External"/><Relationship Id="rId10" Type="http://schemas.openxmlformats.org/officeDocument/2006/relationships/image" Target="../media/image27.gif"/><Relationship Id="rId4" Type="http://schemas.openxmlformats.org/officeDocument/2006/relationships/hyperlink" Target="https://github.com/mitsuba-renderer/mitsuba-blender" TargetMode="External"/><Relationship Id="rId9" Type="http://schemas.openxmlformats.org/officeDocument/2006/relationships/image" Target="../media/image26.gif"/></Relationships>
</file>

<file path=ppt/slides/_rels/slide11.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5.bin"/><Relationship Id="rId18" Type="http://schemas.openxmlformats.org/officeDocument/2006/relationships/image" Target="../media/image34.wmf"/><Relationship Id="rId3" Type="http://schemas.openxmlformats.org/officeDocument/2006/relationships/notesSlide" Target="../notesSlides/notesSlide11.xml"/><Relationship Id="rId7" Type="http://schemas.openxmlformats.org/officeDocument/2006/relationships/oleObject" Target="../embeddings/oleObject2.bin"/><Relationship Id="rId12" Type="http://schemas.openxmlformats.org/officeDocument/2006/relationships/image" Target="../media/image31.wmf"/><Relationship Id="rId17" Type="http://schemas.openxmlformats.org/officeDocument/2006/relationships/oleObject" Target="../embeddings/oleObject7.bin"/><Relationship Id="rId2" Type="http://schemas.openxmlformats.org/officeDocument/2006/relationships/slideLayout" Target="../slideLayouts/slideLayout1.xml"/><Relationship Id="rId16" Type="http://schemas.openxmlformats.org/officeDocument/2006/relationships/image" Target="../media/image33.wmf"/><Relationship Id="rId1" Type="http://schemas.openxmlformats.org/officeDocument/2006/relationships/vmlDrawing" Target="../drawings/vmlDrawing1.vml"/><Relationship Id="rId6" Type="http://schemas.openxmlformats.org/officeDocument/2006/relationships/image" Target="../media/image28.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10" Type="http://schemas.openxmlformats.org/officeDocument/2006/relationships/image" Target="../media/image30.wmf"/><Relationship Id="rId4" Type="http://schemas.openxmlformats.org/officeDocument/2006/relationships/image" Target="../media/image35.gif"/><Relationship Id="rId9" Type="http://schemas.openxmlformats.org/officeDocument/2006/relationships/oleObject" Target="../embeddings/oleObject3.bin"/><Relationship Id="rId14" Type="http://schemas.openxmlformats.org/officeDocument/2006/relationships/image" Target="../media/image32.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40.wmf"/><Relationship Id="rId3" Type="http://schemas.openxmlformats.org/officeDocument/2006/relationships/notesSlide" Target="../notesSlides/notesSlide12.xml"/><Relationship Id="rId7" Type="http://schemas.openxmlformats.org/officeDocument/2006/relationships/image" Target="../media/image37.wmf"/><Relationship Id="rId12"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39.wmf"/><Relationship Id="rId5" Type="http://schemas.openxmlformats.org/officeDocument/2006/relationships/image" Target="../media/image36.wmf"/><Relationship Id="rId15" Type="http://schemas.openxmlformats.org/officeDocument/2006/relationships/image" Target="../media/image41.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8.wmf"/><Relationship Id="rId14"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13.xml"/><Relationship Id="rId7" Type="http://schemas.openxmlformats.org/officeDocument/2006/relationships/oleObject" Target="../embeddings/oleObject15.bin"/><Relationship Id="rId12" Type="http://schemas.openxmlformats.org/officeDocument/2006/relationships/image" Target="../media/image45.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46.jpeg"/><Relationship Id="rId11" Type="http://schemas.openxmlformats.org/officeDocument/2006/relationships/oleObject" Target="../embeddings/oleObject17.bin"/><Relationship Id="rId5" Type="http://schemas.openxmlformats.org/officeDocument/2006/relationships/image" Target="../media/image42.wmf"/><Relationship Id="rId10" Type="http://schemas.openxmlformats.org/officeDocument/2006/relationships/image" Target="../media/image44.wmf"/><Relationship Id="rId4" Type="http://schemas.openxmlformats.org/officeDocument/2006/relationships/oleObject" Target="../embeddings/oleObject14.bin"/><Relationship Id="rId9" Type="http://schemas.openxmlformats.org/officeDocument/2006/relationships/oleObject" Target="../embeddings/oleObject16.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14.xml"/><Relationship Id="rId7" Type="http://schemas.openxmlformats.org/officeDocument/2006/relationships/image" Target="../media/image48.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9.bin"/><Relationship Id="rId5" Type="http://schemas.openxmlformats.org/officeDocument/2006/relationships/image" Target="../media/image47.wmf"/><Relationship Id="rId10" Type="http://schemas.openxmlformats.org/officeDocument/2006/relationships/image" Target="../media/image50.jpeg"/><Relationship Id="rId4" Type="http://schemas.openxmlformats.org/officeDocument/2006/relationships/oleObject" Target="../embeddings/oleObject18.bin"/><Relationship Id="rId9" Type="http://schemas.openxmlformats.org/officeDocument/2006/relationships/image" Target="../media/image49.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55.wmf"/><Relationship Id="rId3" Type="http://schemas.openxmlformats.org/officeDocument/2006/relationships/notesSlide" Target="../notesSlides/notesSlide15.xml"/><Relationship Id="rId7" Type="http://schemas.openxmlformats.org/officeDocument/2006/relationships/image" Target="../media/image52.wmf"/><Relationship Id="rId12"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22.bin"/><Relationship Id="rId11" Type="http://schemas.openxmlformats.org/officeDocument/2006/relationships/image" Target="../media/image54.wmf"/><Relationship Id="rId5" Type="http://schemas.openxmlformats.org/officeDocument/2006/relationships/image" Target="../media/image51.wmf"/><Relationship Id="rId10" Type="http://schemas.openxmlformats.org/officeDocument/2006/relationships/oleObject" Target="../embeddings/oleObject24.bin"/><Relationship Id="rId4" Type="http://schemas.openxmlformats.org/officeDocument/2006/relationships/oleObject" Target="../embeddings/oleObject21.bin"/><Relationship Id="rId9" Type="http://schemas.openxmlformats.org/officeDocument/2006/relationships/image" Target="../media/image53.wmf"/><Relationship Id="rId1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media" Target="../media/media2.mp4"/><Relationship Id="rId7" Type="http://schemas.openxmlformats.org/officeDocument/2006/relationships/image" Target="../media/image5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67.wmf"/><Relationship Id="rId18" Type="http://schemas.openxmlformats.org/officeDocument/2006/relationships/image" Target="../media/image69.wmf"/><Relationship Id="rId3" Type="http://schemas.openxmlformats.org/officeDocument/2006/relationships/notesSlide" Target="../notesSlides/notesSlide18.xml"/><Relationship Id="rId7" Type="http://schemas.openxmlformats.org/officeDocument/2006/relationships/image" Target="../media/image64.wmf"/><Relationship Id="rId12" Type="http://schemas.openxmlformats.org/officeDocument/2006/relationships/oleObject" Target="../embeddings/oleObject30.bin"/><Relationship Id="rId17" Type="http://schemas.openxmlformats.org/officeDocument/2006/relationships/oleObject" Target="../embeddings/oleObject32.bin"/><Relationship Id="rId2" Type="http://schemas.openxmlformats.org/officeDocument/2006/relationships/slideLayout" Target="../slideLayouts/slideLayout1.xml"/><Relationship Id="rId16" Type="http://schemas.openxmlformats.org/officeDocument/2006/relationships/image" Target="../media/image50.jpeg"/><Relationship Id="rId1" Type="http://schemas.openxmlformats.org/officeDocument/2006/relationships/vmlDrawing" Target="../drawings/vmlDrawing6.vml"/><Relationship Id="rId6" Type="http://schemas.openxmlformats.org/officeDocument/2006/relationships/oleObject" Target="../embeddings/oleObject27.bin"/><Relationship Id="rId11" Type="http://schemas.openxmlformats.org/officeDocument/2006/relationships/image" Target="../media/image66.wmf"/><Relationship Id="rId5" Type="http://schemas.openxmlformats.org/officeDocument/2006/relationships/image" Target="../media/image63.emf"/><Relationship Id="rId15" Type="http://schemas.openxmlformats.org/officeDocument/2006/relationships/image" Target="../media/image68.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65.wmf"/><Relationship Id="rId14" Type="http://schemas.openxmlformats.org/officeDocument/2006/relationships/oleObject" Target="../embeddings/oleObject31.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74.wmf"/><Relationship Id="rId18" Type="http://schemas.openxmlformats.org/officeDocument/2006/relationships/oleObject" Target="../embeddings/oleObject40.bin"/><Relationship Id="rId3" Type="http://schemas.openxmlformats.org/officeDocument/2006/relationships/notesSlide" Target="../notesSlides/notesSlide19.xml"/><Relationship Id="rId7" Type="http://schemas.openxmlformats.org/officeDocument/2006/relationships/image" Target="../media/image71.wmf"/><Relationship Id="rId12" Type="http://schemas.openxmlformats.org/officeDocument/2006/relationships/oleObject" Target="../embeddings/oleObject37.bin"/><Relationship Id="rId17" Type="http://schemas.openxmlformats.org/officeDocument/2006/relationships/image" Target="../media/image76.wmf"/><Relationship Id="rId2" Type="http://schemas.openxmlformats.org/officeDocument/2006/relationships/slideLayout" Target="../slideLayouts/slideLayout1.xml"/><Relationship Id="rId16" Type="http://schemas.openxmlformats.org/officeDocument/2006/relationships/oleObject" Target="../embeddings/oleObject39.bin"/><Relationship Id="rId1" Type="http://schemas.openxmlformats.org/officeDocument/2006/relationships/vmlDrawing" Target="../drawings/vmlDrawing7.vml"/><Relationship Id="rId6" Type="http://schemas.openxmlformats.org/officeDocument/2006/relationships/oleObject" Target="../embeddings/oleObject34.bin"/><Relationship Id="rId11" Type="http://schemas.openxmlformats.org/officeDocument/2006/relationships/image" Target="../media/image73.wmf"/><Relationship Id="rId5" Type="http://schemas.openxmlformats.org/officeDocument/2006/relationships/image" Target="../media/image70.wmf"/><Relationship Id="rId15" Type="http://schemas.openxmlformats.org/officeDocument/2006/relationships/image" Target="../media/image75.wmf"/><Relationship Id="rId10" Type="http://schemas.openxmlformats.org/officeDocument/2006/relationships/oleObject" Target="../embeddings/oleObject36.bin"/><Relationship Id="rId19" Type="http://schemas.openxmlformats.org/officeDocument/2006/relationships/image" Target="../media/image77.emf"/><Relationship Id="rId4" Type="http://schemas.openxmlformats.org/officeDocument/2006/relationships/oleObject" Target="../embeddings/oleObject33.bin"/><Relationship Id="rId9" Type="http://schemas.openxmlformats.org/officeDocument/2006/relationships/image" Target="../media/image72.wmf"/><Relationship Id="rId14" Type="http://schemas.openxmlformats.org/officeDocument/2006/relationships/oleObject" Target="../embeddings/oleObject3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82.wmf"/><Relationship Id="rId3" Type="http://schemas.openxmlformats.org/officeDocument/2006/relationships/notesSlide" Target="../notesSlides/notesSlide20.xml"/><Relationship Id="rId7" Type="http://schemas.openxmlformats.org/officeDocument/2006/relationships/image" Target="../media/image79.emf"/><Relationship Id="rId12" Type="http://schemas.openxmlformats.org/officeDocument/2006/relationships/oleObject" Target="../embeddings/oleObject45.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42.bin"/><Relationship Id="rId11" Type="http://schemas.openxmlformats.org/officeDocument/2006/relationships/image" Target="../media/image81.wmf"/><Relationship Id="rId5" Type="http://schemas.openxmlformats.org/officeDocument/2006/relationships/image" Target="../media/image78.wmf"/><Relationship Id="rId15" Type="http://schemas.openxmlformats.org/officeDocument/2006/relationships/image" Target="../media/image83.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80.wmf"/><Relationship Id="rId14" Type="http://schemas.openxmlformats.org/officeDocument/2006/relationships/oleObject" Target="../embeddings/oleObject46.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21.xml"/><Relationship Id="rId7" Type="http://schemas.openxmlformats.org/officeDocument/2006/relationships/image" Target="../media/image85.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48.bin"/><Relationship Id="rId11" Type="http://schemas.openxmlformats.org/officeDocument/2006/relationships/image" Target="../media/image87.wmf"/><Relationship Id="rId5" Type="http://schemas.openxmlformats.org/officeDocument/2006/relationships/image" Target="../media/image84.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86.wmf"/></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notesSlide" Target="../notesSlides/notesSlide24.xml"/><Relationship Id="rId7" Type="http://schemas.openxmlformats.org/officeDocument/2006/relationships/oleObject" Target="../embeddings/oleObject52.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91.wmf"/><Relationship Id="rId5" Type="http://schemas.openxmlformats.org/officeDocument/2006/relationships/oleObject" Target="../embeddings/oleObject51.bin"/><Relationship Id="rId10" Type="http://schemas.openxmlformats.org/officeDocument/2006/relationships/image" Target="../media/image93.wmf"/><Relationship Id="rId4" Type="http://schemas.openxmlformats.org/officeDocument/2006/relationships/image" Target="../media/image94.png"/><Relationship Id="rId9" Type="http://schemas.openxmlformats.org/officeDocument/2006/relationships/oleObject" Target="../embeddings/oleObject53.bin"/></Relationships>
</file>

<file path=ppt/slides/_rels/slide25.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notesSlide" Target="../notesSlides/notesSlide25.xml"/><Relationship Id="rId7" Type="http://schemas.openxmlformats.org/officeDocument/2006/relationships/oleObject" Target="../embeddings/oleObject55.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95.wmf"/><Relationship Id="rId5" Type="http://schemas.openxmlformats.org/officeDocument/2006/relationships/oleObject" Target="../embeddings/oleObject54.bin"/><Relationship Id="rId4" Type="http://schemas.openxmlformats.org/officeDocument/2006/relationships/image" Target="../media/image97.png"/><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8" Type="http://schemas.openxmlformats.org/officeDocument/2006/relationships/hyperlink" Target="https://ieeexplore.ieee.org/abstract/document/1451581/authors#authors" TargetMode="External"/><Relationship Id="rId3" Type="http://schemas.openxmlformats.org/officeDocument/2006/relationships/notesSlide" Target="../notesSlides/notesSlide26.xml"/><Relationship Id="rId7" Type="http://schemas.openxmlformats.org/officeDocument/2006/relationships/image" Target="../media/image99.w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56.bin"/><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notesSlide" Target="../notesSlides/notesSlide27.xml"/><Relationship Id="rId7" Type="http://schemas.openxmlformats.org/officeDocument/2006/relationships/oleObject" Target="../embeddings/oleObject58.bin"/><Relationship Id="rId12" Type="http://schemas.openxmlformats.org/officeDocument/2006/relationships/image" Target="../media/image105.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102.wmf"/><Relationship Id="rId11" Type="http://schemas.openxmlformats.org/officeDocument/2006/relationships/oleObject" Target="../embeddings/oleObject60.bin"/><Relationship Id="rId5" Type="http://schemas.openxmlformats.org/officeDocument/2006/relationships/oleObject" Target="../embeddings/oleObject57.bin"/><Relationship Id="rId10" Type="http://schemas.openxmlformats.org/officeDocument/2006/relationships/image" Target="../media/image104.wmf"/><Relationship Id="rId4" Type="http://schemas.openxmlformats.org/officeDocument/2006/relationships/image" Target="../media/image106.png"/><Relationship Id="rId9" Type="http://schemas.openxmlformats.org/officeDocument/2006/relationships/oleObject" Target="../embeddings/oleObject59.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notesSlide" Target="../notesSlides/notesSlide28.xml"/><Relationship Id="rId7" Type="http://schemas.openxmlformats.org/officeDocument/2006/relationships/image" Target="../media/image108.wmf"/><Relationship Id="rId12" Type="http://schemas.openxmlformats.org/officeDocument/2006/relationships/hyperlink" Target="https://ieeexplore.ieee.org/abstract/document/4052607" TargetMode="External"/><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62.bin"/><Relationship Id="rId11" Type="http://schemas.openxmlformats.org/officeDocument/2006/relationships/image" Target="../media/image110.wmf"/><Relationship Id="rId5" Type="http://schemas.openxmlformats.org/officeDocument/2006/relationships/image" Target="../media/image107.wmf"/><Relationship Id="rId10" Type="http://schemas.openxmlformats.org/officeDocument/2006/relationships/oleObject" Target="../embeddings/oleObject64.bin"/><Relationship Id="rId4" Type="http://schemas.openxmlformats.org/officeDocument/2006/relationships/oleObject" Target="../embeddings/oleObject61.bin"/><Relationship Id="rId9" Type="http://schemas.openxmlformats.org/officeDocument/2006/relationships/image" Target="../media/image109.wmf"/></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29.xml"/><Relationship Id="rId7" Type="http://schemas.openxmlformats.org/officeDocument/2006/relationships/image" Target="../media/image112.png"/><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111.png"/><Relationship Id="rId5" Type="http://schemas.openxmlformats.org/officeDocument/2006/relationships/image" Target="../media/image109.wmf"/><Relationship Id="rId10" Type="http://schemas.openxmlformats.org/officeDocument/2006/relationships/hyperlink" Target="https://ieeexplore.ieee.org/abstract/document/4052607" TargetMode="External"/><Relationship Id="rId4" Type="http://schemas.openxmlformats.org/officeDocument/2006/relationships/oleObject" Target="../embeddings/oleObject65.bin"/><Relationship Id="rId9" Type="http://schemas.openxmlformats.org/officeDocument/2006/relationships/image" Target="../media/image114.png"/></Relationships>
</file>

<file path=ppt/slides/_rels/slide3.xml.rels><?xml version="1.0" encoding="UTF-8" standalone="yes"?>
<Relationships xmlns="http://schemas.openxmlformats.org/package/2006/relationships"><Relationship Id="rId8" Type="http://schemas.openxmlformats.org/officeDocument/2006/relationships/hyperlink" Target="https://www.slideserve.com/avedis/ray-casting-powerpoint-ppt-presentation" TargetMode="External"/><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hyperlink" Target="https://zhuanlan.zhihu.com/p/466122358" TargetMode="External"/><Relationship Id="rId4" Type="http://schemas.openxmlformats.org/officeDocument/2006/relationships/image" Target="../media/image6.png"/><Relationship Id="rId9" Type="http://schemas.openxmlformats.org/officeDocument/2006/relationships/hyperlink" Target="https://zhuanlan.zhihu.com/p/14440300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nvlabs.github.io/sionna/rt/api/radio_map.html" TargetMode="External"/><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35.xml"/><Relationship Id="rId7" Type="http://schemas.openxmlformats.org/officeDocument/2006/relationships/image" Target="../media/image125.png"/><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124.gif"/><Relationship Id="rId5" Type="http://schemas.openxmlformats.org/officeDocument/2006/relationships/image" Target="../media/image123.wmf"/><Relationship Id="rId4" Type="http://schemas.openxmlformats.org/officeDocument/2006/relationships/oleObject" Target="../embeddings/oleObject66.bin"/><Relationship Id="rId9" Type="http://schemas.openxmlformats.org/officeDocument/2006/relationships/image" Target="../media/image127.png"/></Relationships>
</file>

<file path=ppt/slides/_rels/slide36.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zh.remcom.com/electromagnetic-simulation-numerical-methods/ray-tracing-simulation-methods" TargetMode="External"/><Relationship Id="rId3" Type="http://schemas.openxmlformats.org/officeDocument/2006/relationships/image" Target="../media/image10.gif"/><Relationship Id="rId7" Type="http://schemas.openxmlformats.org/officeDocument/2006/relationships/hyperlink" Target="https://nvlabs.github.io/sionna/rt/tutorials/Introduction.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help.altair.com/winprop/topics/winprop/user_guide/propagation_methods/propgation_models_urban_ray_optics.htm"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zh.remcom.com/electromagnetic-simulation-numerical-methods/ray-tracing-simulation-methods" TargetMode="External"/><Relationship Id="rId5" Type="http://schemas.openxmlformats.org/officeDocument/2006/relationships/hyperlink" Target="https://help.altair.com/winprop/topics/winprop/user_guide/propagation_methods/propgation_models_urban_ray_optics.htm"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help.altair.com/winprop/topics/winprop/user_guide/propagation_methods/propgation_models_urban_ray_optics.ht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nvlabs.github.io/sionna/rt/tutorials/Introduction.html" TargetMode="External"/><Relationship Id="rId5" Type="http://schemas.openxmlformats.org/officeDocument/2006/relationships/hyperlink" Target="https://help.altair.com/winprop/topics/winprop/user_guide/propagation_methods/propgation_models_urban_ray_optics.htm" TargetMode="External"/><Relationship Id="rId4" Type="http://schemas.openxmlformats.org/officeDocument/2006/relationships/image" Target="../media/image16.sv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9E535F57-2617-4EEE-A848-ADBC8BA9AD9F}"/>
              </a:ext>
            </a:extLst>
          </p:cNvPr>
          <p:cNvSpPr/>
          <p:nvPr/>
        </p:nvSpPr>
        <p:spPr>
          <a:xfrm>
            <a:off x="7313751" y="0"/>
            <a:ext cx="4878249" cy="6858000"/>
          </a:xfrm>
          <a:prstGeom prst="rect">
            <a:avLst/>
          </a:prstGeom>
          <a:gradFill>
            <a:gsLst>
              <a:gs pos="63000">
                <a:srgbClr val="004182"/>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9C0FA61E-E3F1-4B52-9567-8486FBB80111}"/>
              </a:ext>
            </a:extLst>
          </p:cNvPr>
          <p:cNvSpPr/>
          <p:nvPr/>
        </p:nvSpPr>
        <p:spPr>
          <a:xfrm>
            <a:off x="-373912" y="0"/>
            <a:ext cx="8784705" cy="6858000"/>
          </a:xfrm>
          <a:prstGeom prst="roundRect">
            <a:avLst>
              <a:gd name="adj" fmla="val 59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穿着白色衣服的人&#10;&#10;中度可信度描述已自动生成">
            <a:extLst>
              <a:ext uri="{FF2B5EF4-FFF2-40B4-BE49-F238E27FC236}">
                <a16:creationId xmlns:a16="http://schemas.microsoft.com/office/drawing/2014/main" id="{07812B83-FFF7-4C8B-87B0-736AAF26EFC1}"/>
              </a:ext>
            </a:extLst>
          </p:cNvPr>
          <p:cNvPicPr>
            <a:picLocks noChangeAspect="1"/>
          </p:cNvPicPr>
          <p:nvPr/>
        </p:nvPicPr>
        <p:blipFill rotWithShape="1">
          <a:blip r:embed="rId3">
            <a:alphaModFix amt="15000"/>
            <a:extLst>
              <a:ext uri="{28A0092B-C50C-407E-A947-70E740481C1C}">
                <a14:useLocalDpi xmlns:a14="http://schemas.microsoft.com/office/drawing/2010/main" val="0"/>
              </a:ext>
            </a:extLst>
          </a:blip>
          <a:srcRect t="12921" b="12921"/>
          <a:stretch/>
        </p:blipFill>
        <p:spPr>
          <a:xfrm>
            <a:off x="-373912" y="1"/>
            <a:ext cx="8812412" cy="6858000"/>
          </a:xfrm>
          <a:prstGeom prst="roundRect">
            <a:avLst>
              <a:gd name="adj" fmla="val 6656"/>
            </a:avLst>
          </a:prstGeom>
        </p:spPr>
      </p:pic>
      <p:pic>
        <p:nvPicPr>
          <p:cNvPr id="36" name="图片 35" descr="图片包含 游戏机, 灯, 灯光&#10;&#10;描述已自动生成">
            <a:extLst>
              <a:ext uri="{FF2B5EF4-FFF2-40B4-BE49-F238E27FC236}">
                <a16:creationId xmlns:a16="http://schemas.microsoft.com/office/drawing/2014/main" id="{628D0F36-5DF3-4C82-9B4F-8820D92E9201}"/>
              </a:ext>
            </a:extLst>
          </p:cNvPr>
          <p:cNvPicPr>
            <a:picLocks noChangeAspect="1"/>
          </p:cNvPicPr>
          <p:nvPr/>
        </p:nvPicPr>
        <p:blipFill rotWithShape="1">
          <a:blip r:embed="rId4">
            <a:alphaModFix amt="15000"/>
            <a:extLst>
              <a:ext uri="{28A0092B-C50C-407E-A947-70E740481C1C}">
                <a14:useLocalDpi xmlns:a14="http://schemas.microsoft.com/office/drawing/2010/main" val="0"/>
              </a:ext>
            </a:extLst>
          </a:blip>
          <a:srcRect l="18334"/>
          <a:stretch/>
        </p:blipFill>
        <p:spPr>
          <a:xfrm flipH="1">
            <a:off x="-177363" y="-15949"/>
            <a:ext cx="8563194" cy="6873949"/>
          </a:xfrm>
          <a:prstGeom prst="roundRect">
            <a:avLst>
              <a:gd name="adj" fmla="val 5605"/>
            </a:avLst>
          </a:prstGeom>
        </p:spPr>
      </p:pic>
      <p:grpSp>
        <p:nvGrpSpPr>
          <p:cNvPr id="6" name="组合 5">
            <a:extLst>
              <a:ext uri="{FF2B5EF4-FFF2-40B4-BE49-F238E27FC236}">
                <a16:creationId xmlns:a16="http://schemas.microsoft.com/office/drawing/2014/main" id="{FD126425-447D-4578-A323-68CD71AA4631}"/>
              </a:ext>
            </a:extLst>
          </p:cNvPr>
          <p:cNvGrpSpPr/>
          <p:nvPr/>
        </p:nvGrpSpPr>
        <p:grpSpPr>
          <a:xfrm>
            <a:off x="-109851" y="1774360"/>
            <a:ext cx="6521444" cy="2324945"/>
            <a:chOff x="593213" y="1026754"/>
            <a:chExt cx="6521444" cy="2324945"/>
          </a:xfrm>
        </p:grpSpPr>
        <p:sp>
          <p:nvSpPr>
            <p:cNvPr id="30" name="文本框 29">
              <a:extLst>
                <a:ext uri="{FF2B5EF4-FFF2-40B4-BE49-F238E27FC236}">
                  <a16:creationId xmlns:a16="http://schemas.microsoft.com/office/drawing/2014/main" id="{619F3313-52A9-4A78-B1F8-222670896348}"/>
                </a:ext>
              </a:extLst>
            </p:cNvPr>
            <p:cNvSpPr txBox="1"/>
            <p:nvPr/>
          </p:nvSpPr>
          <p:spPr>
            <a:xfrm>
              <a:off x="856944" y="1026754"/>
              <a:ext cx="6257713" cy="2324945"/>
            </a:xfrm>
            <a:prstGeom prst="rect">
              <a:avLst/>
            </a:prstGeom>
            <a:noFill/>
            <a:effectLst/>
          </p:spPr>
          <p:txBody>
            <a:bodyPr wrap="square" lIns="107899" tIns="53950" rIns="107899" bIns="53950">
              <a:spAutoFit/>
            </a:bodyPr>
            <a:lstStyle/>
            <a:p>
              <a:pPr marL="0" marR="0" lvl="0" indent="0" algn="l" defTabSz="914400" rtl="0" eaLnBrk="1" fontAlgn="auto" latinLnBrk="0" hangingPunct="1">
                <a:lnSpc>
                  <a:spcPct val="100000"/>
                </a:lnSpc>
                <a:spcBef>
                  <a:spcPts val="0"/>
                </a:spcBef>
                <a:buClrTx/>
                <a:buSzTx/>
                <a:buFontTx/>
                <a:buNone/>
                <a:tabLst/>
                <a:defRPr/>
              </a:pPr>
              <a:r>
                <a:rPr lang="zh-CN" altLang="en-US" sz="4800" b="1" i="1" dirty="0">
                  <a:gradFill>
                    <a:gsLst>
                      <a:gs pos="0">
                        <a:schemeClr val="accent2"/>
                      </a:gs>
                      <a:gs pos="100000">
                        <a:srgbClr val="004182"/>
                      </a:gs>
                    </a:gsLst>
                    <a:lin ang="2700000" scaled="0"/>
                  </a:gradFill>
                  <a:latin typeface="微软雅黑" panose="020B0503020204020204" pitchFamily="34" charset="-122"/>
                  <a:ea typeface="微软雅黑" panose="020B0503020204020204" pitchFamily="34" charset="-122"/>
                  <a:cs typeface="阿里巴巴普惠体 H" panose="00020600040101010101" pitchFamily="18" charset="-122"/>
                </a:rPr>
                <a:t>从零开始的</a:t>
              </a:r>
              <a:endParaRPr lang="en-US" altLang="zh-CN" sz="4800" b="1" i="1" dirty="0">
                <a:gradFill>
                  <a:gsLst>
                    <a:gs pos="0">
                      <a:schemeClr val="accent2"/>
                    </a:gs>
                    <a:gs pos="100000">
                      <a:srgbClr val="004182"/>
                    </a:gs>
                  </a:gsLst>
                  <a:lin ang="2700000" scaled="0"/>
                </a:gradFill>
                <a:latin typeface="微软雅黑" panose="020B0503020204020204" pitchFamily="34" charset="-122"/>
                <a:ea typeface="微软雅黑" panose="020B0503020204020204" pitchFamily="34" charset="-122"/>
                <a:cs typeface="阿里巴巴普惠体 H" panose="00020600040101010101" pitchFamily="18" charset="-122"/>
              </a:endParaRPr>
            </a:p>
            <a:p>
              <a:pPr marL="0" marR="0" lvl="0" indent="0" algn="l" defTabSz="914400" rtl="0" eaLnBrk="1" fontAlgn="auto" latinLnBrk="0" hangingPunct="1">
                <a:lnSpc>
                  <a:spcPct val="100000"/>
                </a:lnSpc>
                <a:spcBef>
                  <a:spcPts val="0"/>
                </a:spcBef>
                <a:buClrTx/>
                <a:buSzTx/>
                <a:buFontTx/>
                <a:buNone/>
                <a:tabLst/>
                <a:defRPr/>
              </a:pPr>
              <a:r>
                <a:rPr lang="en-US" altLang="zh-CN" sz="4800" b="1" i="1" dirty="0" err="1">
                  <a:gradFill>
                    <a:gsLst>
                      <a:gs pos="0">
                        <a:schemeClr val="accent2"/>
                      </a:gs>
                      <a:gs pos="100000">
                        <a:srgbClr val="004182"/>
                      </a:gs>
                    </a:gsLst>
                    <a:lin ang="2700000" scaled="0"/>
                  </a:gradFill>
                  <a:latin typeface="微软雅黑" panose="020B0503020204020204" pitchFamily="34" charset="-122"/>
                  <a:ea typeface="微软雅黑" panose="020B0503020204020204" pitchFamily="34" charset="-122"/>
                  <a:cs typeface="阿里巴巴普惠体 H" panose="00020600040101010101" pitchFamily="18" charset="-122"/>
                </a:rPr>
                <a:t>Sionna</a:t>
              </a:r>
              <a:r>
                <a:rPr lang="en-US" altLang="zh-CN" sz="4800" b="1" i="1" dirty="0">
                  <a:gradFill>
                    <a:gsLst>
                      <a:gs pos="0">
                        <a:schemeClr val="accent2"/>
                      </a:gs>
                      <a:gs pos="100000">
                        <a:srgbClr val="004182"/>
                      </a:gs>
                    </a:gsLst>
                    <a:lin ang="2700000" scaled="0"/>
                  </a:gradFill>
                  <a:latin typeface="微软雅黑" panose="020B0503020204020204" pitchFamily="34" charset="-122"/>
                  <a:ea typeface="微软雅黑" panose="020B0503020204020204" pitchFamily="34" charset="-122"/>
                  <a:cs typeface="阿里巴巴普惠体 H" panose="00020600040101010101" pitchFamily="18" charset="-122"/>
                </a:rPr>
                <a:t> RT</a:t>
              </a:r>
              <a:r>
                <a:rPr lang="zh-CN" altLang="en-US" sz="4800" b="1" i="1" dirty="0">
                  <a:gradFill>
                    <a:gsLst>
                      <a:gs pos="0">
                        <a:schemeClr val="accent2"/>
                      </a:gs>
                      <a:gs pos="100000">
                        <a:srgbClr val="004182"/>
                      </a:gs>
                    </a:gsLst>
                    <a:lin ang="2700000" scaled="0"/>
                  </a:gradFill>
                  <a:latin typeface="微软雅黑" panose="020B0503020204020204" pitchFamily="34" charset="-122"/>
                  <a:ea typeface="微软雅黑" panose="020B0503020204020204" pitchFamily="34" charset="-122"/>
                  <a:cs typeface="阿里巴巴普惠体 H" panose="00020600040101010101" pitchFamily="18" charset="-122"/>
                </a:rPr>
                <a:t>与计算电磁学</a:t>
              </a:r>
              <a:endParaRPr kumimoji="0" lang="en-US" altLang="zh-CN" sz="4800" b="1" i="1" u="none" strike="noStrike" kern="1200" cap="none" spc="0" normalizeH="0" baseline="0" noProof="0" dirty="0">
                <a:ln>
                  <a:noFill/>
                </a:ln>
                <a:gradFill>
                  <a:gsLst>
                    <a:gs pos="0">
                      <a:schemeClr val="accent2"/>
                    </a:gs>
                    <a:gs pos="100000">
                      <a:srgbClr val="004182"/>
                    </a:gs>
                  </a:gsLst>
                  <a:lin ang="2700000" scaled="0"/>
                </a:gradFill>
                <a:uLnTx/>
                <a:uFillTx/>
                <a:latin typeface="微软雅黑" panose="020B0503020204020204" pitchFamily="34" charset="-122"/>
                <a:ea typeface="微软雅黑" panose="020B0503020204020204" pitchFamily="34" charset="-122"/>
                <a:cs typeface="阿里巴巴普惠体 H" panose="00020600040101010101" pitchFamily="18" charset="-122"/>
              </a:endParaRPr>
            </a:p>
          </p:txBody>
        </p:sp>
        <p:sp>
          <p:nvSpPr>
            <p:cNvPr id="31" name="文本框 30">
              <a:extLst>
                <a:ext uri="{FF2B5EF4-FFF2-40B4-BE49-F238E27FC236}">
                  <a16:creationId xmlns:a16="http://schemas.microsoft.com/office/drawing/2014/main" id="{5765CBAE-3E65-49B3-BF9F-747C06348E2E}"/>
                </a:ext>
              </a:extLst>
            </p:cNvPr>
            <p:cNvSpPr txBox="1"/>
            <p:nvPr/>
          </p:nvSpPr>
          <p:spPr>
            <a:xfrm>
              <a:off x="593213" y="1686621"/>
              <a:ext cx="263731" cy="624275"/>
            </a:xfrm>
            <a:prstGeom prst="rect">
              <a:avLst/>
            </a:prstGeom>
            <a:noFill/>
            <a:effectLst/>
          </p:spPr>
          <p:txBody>
            <a:bodyPr wrap="none" lIns="130558" tIns="65279" rIns="130558" bIns="65279" rtlCol="0">
              <a:spAutoFit/>
            </a:bodyPr>
            <a:lstStyle/>
            <a:p>
              <a:endParaRPr lang="en-US" altLang="zh-CN" sz="3200" dirty="0">
                <a:solidFill>
                  <a:schemeClr val="accent3"/>
                </a:solidFill>
                <a:latin typeface="江城斜黑体 100W" panose="020B0200000000000000" pitchFamily="34" charset="-122"/>
                <a:ea typeface="江城斜黑体 100W" panose="020B0200000000000000" pitchFamily="34" charset="-122"/>
                <a:cs typeface="Open Sans Light" panose="020B0306030504020204" pitchFamily="34" charset="0"/>
              </a:endParaRPr>
            </a:p>
          </p:txBody>
        </p:sp>
      </p:grpSp>
      <p:sp>
        <p:nvSpPr>
          <p:cNvPr id="45" name="文本框 15">
            <a:extLst>
              <a:ext uri="{FF2B5EF4-FFF2-40B4-BE49-F238E27FC236}">
                <a16:creationId xmlns:a16="http://schemas.microsoft.com/office/drawing/2014/main" id="{450372EE-1ECE-4AC0-B61A-4E54B0005133}"/>
              </a:ext>
            </a:extLst>
          </p:cNvPr>
          <p:cNvSpPr txBox="1"/>
          <p:nvPr/>
        </p:nvSpPr>
        <p:spPr>
          <a:xfrm>
            <a:off x="411394" y="4283087"/>
            <a:ext cx="1107996" cy="369332"/>
          </a:xfrm>
          <a:prstGeom prst="rect">
            <a:avLst/>
          </a:prstGeom>
          <a:noFill/>
        </p:spPr>
        <p:txBody>
          <a:bodyPr wrap="none" rtlCol="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pc="600" dirty="0">
                <a:solidFill>
                  <a:schemeClr val="accent3"/>
                </a:solidFill>
                <a:effectLst/>
                <a:latin typeface="+mn-ea"/>
              </a:rPr>
              <a:t>郑佩林</a:t>
            </a:r>
          </a:p>
        </p:txBody>
      </p:sp>
      <p:sp>
        <p:nvSpPr>
          <p:cNvPr id="47" name="矩形: 圆角 46">
            <a:extLst>
              <a:ext uri="{FF2B5EF4-FFF2-40B4-BE49-F238E27FC236}">
                <a16:creationId xmlns:a16="http://schemas.microsoft.com/office/drawing/2014/main" id="{12F386E4-680B-417A-BC33-7D3169DE18EE}"/>
              </a:ext>
            </a:extLst>
          </p:cNvPr>
          <p:cNvSpPr/>
          <p:nvPr/>
        </p:nvSpPr>
        <p:spPr>
          <a:xfrm>
            <a:off x="302116" y="4308592"/>
            <a:ext cx="45719" cy="642254"/>
          </a:xfrm>
          <a:prstGeom prst="roundRect">
            <a:avLst>
              <a:gd name="adj" fmla="val 50000"/>
            </a:avLst>
          </a:prstGeom>
          <a:gradFill>
            <a:gsLst>
              <a:gs pos="6000">
                <a:schemeClr val="accent2"/>
              </a:gs>
              <a:gs pos="100000">
                <a:srgbClr val="00418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11" name="椭圆 10">
            <a:extLst>
              <a:ext uri="{FF2B5EF4-FFF2-40B4-BE49-F238E27FC236}">
                <a16:creationId xmlns:a16="http://schemas.microsoft.com/office/drawing/2014/main" id="{4F5230D2-F71A-436F-B7F3-1CC934DC45E3}"/>
              </a:ext>
            </a:extLst>
          </p:cNvPr>
          <p:cNvSpPr/>
          <p:nvPr/>
        </p:nvSpPr>
        <p:spPr>
          <a:xfrm>
            <a:off x="6281730" y="1314450"/>
            <a:ext cx="4229100" cy="4229100"/>
          </a:xfrm>
          <a:prstGeom prst="ellipse">
            <a:avLst/>
          </a:prstGeom>
          <a:blipFill dpi="0" rotWithShape="1">
            <a:blip r:embed="rId5">
              <a:extLst>
                <a:ext uri="{28A0092B-C50C-407E-A947-70E740481C1C}">
                  <a14:useLocalDpi xmlns:a14="http://schemas.microsoft.com/office/drawing/2010/main" val="0"/>
                </a:ext>
              </a:extLst>
            </a:blip>
            <a:srcRect/>
            <a:tile tx="-1905000" ty="-381000" sx="100000" sy="100000" flip="none" algn="tl"/>
          </a:blipFill>
          <a:ln w="250825">
            <a:solidFill>
              <a:schemeClr val="bg1"/>
            </a:solidFill>
          </a:ln>
          <a:effectLst>
            <a:outerShdw blurRad="825500" dist="889000" dir="2700000" algn="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3DE1FF2-A93C-4C4D-A2A2-4457E6DFEE68}"/>
              </a:ext>
            </a:extLst>
          </p:cNvPr>
          <p:cNvSpPr/>
          <p:nvPr/>
        </p:nvSpPr>
        <p:spPr>
          <a:xfrm>
            <a:off x="5529920" y="562640"/>
            <a:ext cx="5732721" cy="5732721"/>
          </a:xfrm>
          <a:prstGeom prst="ellipse">
            <a:avLst/>
          </a:prstGeom>
          <a:noFill/>
          <a:ln w="22225">
            <a:solidFill>
              <a:schemeClr val="bg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B0E06EF3-EBDA-459C-840D-1C310000D036}"/>
              </a:ext>
            </a:extLst>
          </p:cNvPr>
          <p:cNvSpPr/>
          <p:nvPr/>
        </p:nvSpPr>
        <p:spPr>
          <a:xfrm>
            <a:off x="6373192" y="1405912"/>
            <a:ext cx="4046177" cy="4046177"/>
          </a:xfrm>
          <a:prstGeom prst="arc">
            <a:avLst/>
          </a:prstGeom>
          <a:noFill/>
          <a:ln w="73025" cap="rnd">
            <a:solidFill>
              <a:schemeClr val="accent4"/>
            </a:solidFill>
          </a:ln>
          <a:effectLst>
            <a:outerShdw blurRad="825500" dist="889000" dir="8100000" algn="tr" rotWithShape="0">
              <a:srgbClr val="2B2B2B">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弧形 19">
            <a:extLst>
              <a:ext uri="{FF2B5EF4-FFF2-40B4-BE49-F238E27FC236}">
                <a16:creationId xmlns:a16="http://schemas.microsoft.com/office/drawing/2014/main" id="{42D3D2BF-8990-4B22-BF6F-56CF2643D2FA}"/>
              </a:ext>
            </a:extLst>
          </p:cNvPr>
          <p:cNvSpPr/>
          <p:nvPr/>
        </p:nvSpPr>
        <p:spPr>
          <a:xfrm flipH="1" flipV="1">
            <a:off x="6373192" y="1405912"/>
            <a:ext cx="4046177" cy="4046177"/>
          </a:xfrm>
          <a:prstGeom prst="arc">
            <a:avLst/>
          </a:prstGeom>
          <a:noFill/>
          <a:ln w="73025" cap="rnd">
            <a:solidFill>
              <a:schemeClr val="accent4"/>
            </a:solidFill>
          </a:ln>
          <a:effectLst>
            <a:outerShdw blurRad="825500" dist="889000" dir="8100000" algn="tr" rotWithShape="0">
              <a:srgbClr val="2B2B2B">
                <a:alpha val="2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51BAED4-A321-4E07-91C2-E2DDC0FDE6FB}"/>
              </a:ext>
            </a:extLst>
          </p:cNvPr>
          <p:cNvSpPr/>
          <p:nvPr/>
        </p:nvSpPr>
        <p:spPr>
          <a:xfrm>
            <a:off x="9673615" y="5872210"/>
            <a:ext cx="167305" cy="1673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B517B9F-D906-4AB5-A596-21E4BC91AA26}"/>
              </a:ext>
            </a:extLst>
          </p:cNvPr>
          <p:cNvSpPr/>
          <p:nvPr/>
        </p:nvSpPr>
        <p:spPr>
          <a:xfrm>
            <a:off x="6626025" y="985790"/>
            <a:ext cx="237066" cy="237066"/>
          </a:xfrm>
          <a:prstGeom prst="ellipse">
            <a:avLst/>
          </a:prstGeom>
          <a:gradFill>
            <a:gsLst>
              <a:gs pos="63000">
                <a:srgbClr val="004182"/>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文本&#10;&#10;描述已自动生成">
            <a:extLst>
              <a:ext uri="{FF2B5EF4-FFF2-40B4-BE49-F238E27FC236}">
                <a16:creationId xmlns:a16="http://schemas.microsoft.com/office/drawing/2014/main" id="{1B144B2A-8315-B5F5-A5F7-F462BF57CE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013" y="283181"/>
            <a:ext cx="3558964" cy="954862"/>
          </a:xfrm>
          <a:prstGeom prst="rect">
            <a:avLst/>
          </a:prstGeom>
        </p:spPr>
      </p:pic>
      <p:pic>
        <p:nvPicPr>
          <p:cNvPr id="21" name="图片 20" descr="图片包含 游戏机, 灯, 灯光&#10;&#10;描述已自动生成">
            <a:extLst>
              <a:ext uri="{FF2B5EF4-FFF2-40B4-BE49-F238E27FC236}">
                <a16:creationId xmlns:a16="http://schemas.microsoft.com/office/drawing/2014/main" id="{C388635A-DB11-48B1-939F-BF233BE71CFF}"/>
              </a:ext>
            </a:extLst>
          </p:cNvPr>
          <p:cNvPicPr>
            <a:picLocks noChangeAspect="1"/>
          </p:cNvPicPr>
          <p:nvPr/>
        </p:nvPicPr>
        <p:blipFill rotWithShape="1">
          <a:blip r:embed="rId4">
            <a:alphaModFix amt="15000"/>
            <a:extLst>
              <a:ext uri="{28A0092B-C50C-407E-A947-70E740481C1C}">
                <a14:useLocalDpi xmlns:a14="http://schemas.microsoft.com/office/drawing/2010/main" val="0"/>
              </a:ext>
            </a:extLst>
          </a:blip>
          <a:srcRect l="18334"/>
          <a:stretch/>
        </p:blipFill>
        <p:spPr>
          <a:xfrm flipH="1">
            <a:off x="-177363" y="283181"/>
            <a:ext cx="8563194" cy="6873949"/>
          </a:xfrm>
          <a:prstGeom prst="roundRect">
            <a:avLst>
              <a:gd name="adj" fmla="val 5605"/>
            </a:avLst>
          </a:prstGeom>
        </p:spPr>
      </p:pic>
      <p:sp>
        <p:nvSpPr>
          <p:cNvPr id="22" name="文本框 15">
            <a:extLst>
              <a:ext uri="{FF2B5EF4-FFF2-40B4-BE49-F238E27FC236}">
                <a16:creationId xmlns:a16="http://schemas.microsoft.com/office/drawing/2014/main" id="{D4F4BC83-1BA3-4787-9585-D16DCE5A05C5}"/>
              </a:ext>
            </a:extLst>
          </p:cNvPr>
          <p:cNvSpPr txBox="1"/>
          <p:nvPr/>
        </p:nvSpPr>
        <p:spPr>
          <a:xfrm>
            <a:off x="411394" y="4582217"/>
            <a:ext cx="1832553" cy="369332"/>
          </a:xfrm>
          <a:prstGeom prst="rect">
            <a:avLst/>
          </a:prstGeom>
          <a:noFill/>
        </p:spPr>
        <p:txBody>
          <a:bodyPr wrap="none" rtlCol="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600" dirty="0">
                <a:solidFill>
                  <a:schemeClr val="accent3"/>
                </a:solidFill>
                <a:effectLst/>
                <a:latin typeface="+mn-ea"/>
              </a:rPr>
              <a:t>2025.4.14</a:t>
            </a:r>
            <a:endParaRPr lang="zh-CN" altLang="en-US" spc="600" dirty="0">
              <a:solidFill>
                <a:schemeClr val="accent3"/>
              </a:solidFill>
              <a:effectLst/>
              <a:latin typeface="+mn-ea"/>
            </a:endParaRPr>
          </a:p>
        </p:txBody>
      </p:sp>
    </p:spTree>
    <p:extLst>
      <p:ext uri="{BB962C8B-B14F-4D97-AF65-F5344CB8AC3E}">
        <p14:creationId xmlns:p14="http://schemas.microsoft.com/office/powerpoint/2010/main" val="323112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Scene</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23" name="矩形 22">
            <a:extLst>
              <a:ext uri="{FF2B5EF4-FFF2-40B4-BE49-F238E27FC236}">
                <a16:creationId xmlns:a16="http://schemas.microsoft.com/office/drawing/2014/main" id="{8425161C-1505-450E-B772-FC3F66357E85}"/>
              </a:ext>
            </a:extLst>
          </p:cNvPr>
          <p:cNvSpPr/>
          <p:nvPr/>
        </p:nvSpPr>
        <p:spPr>
          <a:xfrm>
            <a:off x="614680" y="1447049"/>
            <a:ext cx="11303000" cy="18095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使用流行的开源 </a:t>
            </a:r>
            <a:r>
              <a:rPr lang="en-US" altLang="zh-CN"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3D </a:t>
            </a: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创作套件 </a:t>
            </a:r>
            <a:r>
              <a:rPr lang="en-US" altLang="zh-CN" sz="16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hlinkClick r:id="rId3">
                  <a:extLst>
                    <a:ext uri="{A12FA001-AC4F-418D-AE19-62706E023703}">
                      <ahyp:hlinkClr xmlns:ahyp="http://schemas.microsoft.com/office/drawing/2018/hyperlinkcolor" val="tx"/>
                    </a:ext>
                  </a:extLst>
                </a:hlinkClick>
              </a:rPr>
              <a:t>Blender</a:t>
            </a:r>
            <a:r>
              <a:rPr lang="en-US" altLang="zh-CN" sz="12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[8]</a:t>
            </a:r>
            <a:r>
              <a:rPr lang="en-US" altLang="zh-CN"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及其 </a:t>
            </a:r>
            <a:r>
              <a:rPr lang="en-US" altLang="zh-CN" sz="16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Mitsuba-Blender </a:t>
            </a:r>
            <a:r>
              <a:rPr lang="en-US" altLang="zh-CN" sz="12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[9]</a:t>
            </a:r>
            <a:r>
              <a:rPr lang="zh-CN" altLang="en-US" sz="16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插件</a:t>
            </a: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创建、编辑和导出 </a:t>
            </a:r>
            <a:r>
              <a:rPr lang="en-US" altLang="zh-CN"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Mitsuba 3 </a:t>
            </a: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的场景文件。</a:t>
            </a:r>
            <a:endParaRPr lang="en-US" altLang="zh-CN"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使用 </a:t>
            </a:r>
            <a:r>
              <a:rPr lang="en-US" altLang="zh-CN" sz="16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hlinkClick r:id="rId5">
                  <a:extLst>
                    <a:ext uri="{A12FA001-AC4F-418D-AE19-62706E023703}">
                      <ahyp:hlinkClr xmlns:ahyp="http://schemas.microsoft.com/office/drawing/2018/hyperlinkcolor" val="tx"/>
                    </a:ext>
                  </a:extLst>
                </a:hlinkClick>
              </a:rPr>
              <a:t>OpenStreetMap</a:t>
            </a:r>
            <a:r>
              <a:rPr lang="en-US" altLang="zh-CN" sz="16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2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[10] </a:t>
            </a:r>
            <a:r>
              <a:rPr lang="en-US" altLang="zh-CN" sz="12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16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Blender-OSM </a:t>
            </a:r>
            <a:r>
              <a:rPr lang="en-US" altLang="zh-CN" sz="12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[11]</a:t>
            </a:r>
            <a:r>
              <a:rPr lang="zh-CN" altLang="en-US" sz="1600" b="1" i="0" u="none" strike="noStrike"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插件，</a:t>
            </a: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可以快速创建几乎世界上任何地方的场景。</a:t>
            </a:r>
            <a:endParaRPr lang="en-US" altLang="zh-CN"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自己手动实现根据经纬度获取</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OSM</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场景数据，然后转化为</a:t>
            </a:r>
            <a:r>
              <a:rPr lang="en-US" altLang="zh-CN" sz="1600" b="1"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Sionna</a:t>
            </a: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RT</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可以识别的格式（对于无法识别的材质需要特殊处理）。</a:t>
            </a:r>
            <a:endPar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6" name="图片 15">
            <a:extLst>
              <a:ext uri="{FF2B5EF4-FFF2-40B4-BE49-F238E27FC236}">
                <a16:creationId xmlns:a16="http://schemas.microsoft.com/office/drawing/2014/main" id="{38E54248-1CCE-4843-B5B7-A1EAE18821AA}"/>
              </a:ext>
            </a:extLst>
          </p:cNvPr>
          <p:cNvPicPr>
            <a:picLocks noChangeAspect="1"/>
          </p:cNvPicPr>
          <p:nvPr/>
        </p:nvPicPr>
        <p:blipFill>
          <a:blip r:embed="rId7"/>
          <a:stretch>
            <a:fillRect/>
          </a:stretch>
        </p:blipFill>
        <p:spPr>
          <a:xfrm>
            <a:off x="6592852" y="3345993"/>
            <a:ext cx="2088300" cy="2088300"/>
          </a:xfrm>
          <a:prstGeom prst="rect">
            <a:avLst/>
          </a:prstGeom>
        </p:spPr>
      </p:pic>
      <p:pic>
        <p:nvPicPr>
          <p:cNvPr id="25" name="图片 24">
            <a:extLst>
              <a:ext uri="{FF2B5EF4-FFF2-40B4-BE49-F238E27FC236}">
                <a16:creationId xmlns:a16="http://schemas.microsoft.com/office/drawing/2014/main" id="{36478CBA-D91D-43E2-84CA-3BF2CA097316}"/>
              </a:ext>
            </a:extLst>
          </p:cNvPr>
          <p:cNvPicPr>
            <a:picLocks noChangeAspect="1"/>
          </p:cNvPicPr>
          <p:nvPr/>
        </p:nvPicPr>
        <p:blipFill>
          <a:blip r:embed="rId8"/>
          <a:stretch>
            <a:fillRect/>
          </a:stretch>
        </p:blipFill>
        <p:spPr>
          <a:xfrm>
            <a:off x="3531633" y="3345993"/>
            <a:ext cx="2088300" cy="2088300"/>
          </a:xfrm>
          <a:prstGeom prst="rect">
            <a:avLst/>
          </a:prstGeom>
        </p:spPr>
      </p:pic>
      <p:pic>
        <p:nvPicPr>
          <p:cNvPr id="29" name="图片 28">
            <a:extLst>
              <a:ext uri="{FF2B5EF4-FFF2-40B4-BE49-F238E27FC236}">
                <a16:creationId xmlns:a16="http://schemas.microsoft.com/office/drawing/2014/main" id="{CF296E78-D1C7-44FD-B0E2-EC6D394B0D22}"/>
              </a:ext>
            </a:extLst>
          </p:cNvPr>
          <p:cNvPicPr>
            <a:picLocks noChangeAspect="1"/>
          </p:cNvPicPr>
          <p:nvPr/>
        </p:nvPicPr>
        <p:blipFill>
          <a:blip r:embed="rId9"/>
          <a:stretch>
            <a:fillRect/>
          </a:stretch>
        </p:blipFill>
        <p:spPr>
          <a:xfrm>
            <a:off x="576244" y="3345993"/>
            <a:ext cx="2088300" cy="2088300"/>
          </a:xfrm>
          <a:prstGeom prst="rect">
            <a:avLst/>
          </a:prstGeom>
        </p:spPr>
      </p:pic>
      <p:sp>
        <p:nvSpPr>
          <p:cNvPr id="30" name="矩形 29">
            <a:extLst>
              <a:ext uri="{FF2B5EF4-FFF2-40B4-BE49-F238E27FC236}">
                <a16:creationId xmlns:a16="http://schemas.microsoft.com/office/drawing/2014/main" id="{C746132C-44E7-4C31-875B-934CE62277FE}"/>
              </a:ext>
            </a:extLst>
          </p:cNvPr>
          <p:cNvSpPr/>
          <p:nvPr/>
        </p:nvSpPr>
        <p:spPr>
          <a:xfrm>
            <a:off x="667006" y="5627174"/>
            <a:ext cx="1902202" cy="434643"/>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车辆与街道场景示例</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F39B7905-A89F-4F8C-8EE2-468E36B696C6}"/>
              </a:ext>
            </a:extLst>
          </p:cNvPr>
          <p:cNvSpPr/>
          <p:nvPr/>
        </p:nvSpPr>
        <p:spPr>
          <a:xfrm>
            <a:off x="3624682" y="5627173"/>
            <a:ext cx="1902202" cy="434643"/>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1"/>
                </a:solidFill>
                <a:latin typeface="微软雅黑" panose="020B0503020204020204" pitchFamily="34" charset="-122"/>
                <a:ea typeface="微软雅黑" panose="020B0503020204020204" pitchFamily="34" charset="-122"/>
              </a:rPr>
              <a:t>Blender</a:t>
            </a:r>
            <a:r>
              <a:rPr lang="zh-CN" altLang="en-US" sz="1400" b="1" dirty="0">
                <a:solidFill>
                  <a:schemeClr val="bg1"/>
                </a:solidFill>
                <a:latin typeface="微软雅黑" panose="020B0503020204020204" pitchFamily="34" charset="-122"/>
                <a:ea typeface="微软雅黑" panose="020B0503020204020204" pitchFamily="34" charset="-122"/>
              </a:rPr>
              <a:t>导入数据</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ct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巴黎</a:t>
            </a:r>
            <a:r>
              <a:rPr lang="en-US" altLang="zh-CN" sz="1400" b="1" dirty="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094006B0-059E-4B1C-9088-904B936D0C8A}"/>
              </a:ext>
            </a:extLst>
          </p:cNvPr>
          <p:cNvSpPr/>
          <p:nvPr/>
        </p:nvSpPr>
        <p:spPr>
          <a:xfrm>
            <a:off x="6669704" y="5627173"/>
            <a:ext cx="1902202" cy="434643"/>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带两块隔板的室内场景示例</a:t>
            </a:r>
          </a:p>
        </p:txBody>
      </p:sp>
      <p:pic>
        <p:nvPicPr>
          <p:cNvPr id="36" name="图片 35">
            <a:extLst>
              <a:ext uri="{FF2B5EF4-FFF2-40B4-BE49-F238E27FC236}">
                <a16:creationId xmlns:a16="http://schemas.microsoft.com/office/drawing/2014/main" id="{657114E6-AC11-4079-86CA-BBB92A700689}"/>
              </a:ext>
            </a:extLst>
          </p:cNvPr>
          <p:cNvPicPr>
            <a:picLocks noChangeAspect="1"/>
          </p:cNvPicPr>
          <p:nvPr/>
        </p:nvPicPr>
        <p:blipFill>
          <a:blip r:embed="rId10"/>
          <a:stretch>
            <a:fillRect/>
          </a:stretch>
        </p:blipFill>
        <p:spPr>
          <a:xfrm>
            <a:off x="9684432" y="3419717"/>
            <a:ext cx="2014576" cy="2014576"/>
          </a:xfrm>
          <a:prstGeom prst="rect">
            <a:avLst/>
          </a:prstGeom>
        </p:spPr>
      </p:pic>
      <p:sp>
        <p:nvSpPr>
          <p:cNvPr id="37" name="矩形 36">
            <a:extLst>
              <a:ext uri="{FF2B5EF4-FFF2-40B4-BE49-F238E27FC236}">
                <a16:creationId xmlns:a16="http://schemas.microsoft.com/office/drawing/2014/main" id="{1AB7DC5C-B203-4E40-8B4C-50C4C95B9096}"/>
              </a:ext>
            </a:extLst>
          </p:cNvPr>
          <p:cNvSpPr/>
          <p:nvPr/>
        </p:nvSpPr>
        <p:spPr>
          <a:xfrm>
            <a:off x="9740619" y="5627172"/>
            <a:ext cx="1902202" cy="434643"/>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给定经纬度，</a:t>
            </a:r>
            <a:r>
              <a:rPr lang="en-US" altLang="zh-CN" sz="1400" b="1" dirty="0">
                <a:solidFill>
                  <a:schemeClr val="bg1"/>
                </a:solidFill>
                <a:latin typeface="微软雅黑" panose="020B0503020204020204" pitchFamily="34" charset="-122"/>
                <a:ea typeface="微软雅黑" panose="020B0503020204020204" pitchFamily="34" charset="-122"/>
              </a:rPr>
              <a:t>OSM+</a:t>
            </a:r>
            <a:r>
              <a:rPr lang="zh-CN" altLang="en-US" sz="1400" b="1" dirty="0">
                <a:solidFill>
                  <a:schemeClr val="bg1"/>
                </a:solidFill>
                <a:latin typeface="微软雅黑" panose="020B0503020204020204" pitchFamily="34" charset="-122"/>
                <a:ea typeface="微软雅黑" panose="020B0503020204020204" pitchFamily="34" charset="-122"/>
              </a:rPr>
              <a:t>脚本生成场景</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北校区</a:t>
            </a:r>
            <a:r>
              <a:rPr lang="en-US" altLang="zh-CN" sz="1400" b="1" dirty="0">
                <a:solidFill>
                  <a:schemeClr val="bg1"/>
                </a:solidFill>
                <a:latin typeface="微软雅黑" panose="020B0503020204020204" pitchFamily="34" charset="-122"/>
                <a:ea typeface="微软雅黑" panose="020B0503020204020204" pitchFamily="34" charset="-122"/>
              </a:rPr>
              <a:t>)</a:t>
            </a:r>
          </a:p>
        </p:txBody>
      </p:sp>
      <p:sp>
        <p:nvSpPr>
          <p:cNvPr id="38" name="文本框 37">
            <a:extLst>
              <a:ext uri="{FF2B5EF4-FFF2-40B4-BE49-F238E27FC236}">
                <a16:creationId xmlns:a16="http://schemas.microsoft.com/office/drawing/2014/main" id="{2E81EA90-B462-4306-AC06-BBB6B45FAE4A}"/>
              </a:ext>
            </a:extLst>
          </p:cNvPr>
          <p:cNvSpPr txBox="1"/>
          <p:nvPr/>
        </p:nvSpPr>
        <p:spPr>
          <a:xfrm>
            <a:off x="576244" y="6038955"/>
            <a:ext cx="10315198" cy="769441"/>
          </a:xfrm>
          <a:prstGeom prst="rect">
            <a:avLst/>
          </a:prstGeom>
          <a:noFill/>
        </p:spPr>
        <p:txBody>
          <a:bodyPr wrap="square">
            <a:spAutoFit/>
          </a:bodyPr>
          <a:lstStyle/>
          <a:p>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11">
                  <a:extLst>
                    <a:ext uri="{A12FA001-AC4F-418D-AE19-62706E023703}">
                      <ahyp:hlinkClr xmlns:ahyp="http://schemas.microsoft.com/office/drawing/2018/hyperlinkcolor" val="tx"/>
                    </a:ext>
                  </a:extLst>
                </a:hlinkClick>
              </a:rPr>
              <a:t>[8] </a:t>
            </a:r>
            <a:r>
              <a:rPr lang="zh-CN" altLang="en-US" sz="1100" dirty="0">
                <a:hlinkClick r:id="rId3"/>
              </a:rPr>
              <a:t>https://www.blender.org/</a:t>
            </a:r>
            <a:endParaRPr lang="fr-FR"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12">
                <a:extLst>
                  <a:ext uri="{A12FA001-AC4F-418D-AE19-62706E023703}">
                    <ahyp:hlinkClr xmlns:ahyp="http://schemas.microsoft.com/office/drawing/2018/hyperlinkcolor" val="tx"/>
                  </a:ext>
                </a:extLst>
              </a:hlinkClick>
            </a:endParaRPr>
          </a:p>
          <a:p>
            <a:r>
              <a:rPr lang="fr-FR"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12">
                  <a:extLst>
                    <a:ext uri="{A12FA001-AC4F-418D-AE19-62706E023703}">
                      <ahyp:hlinkClr xmlns:ahyp="http://schemas.microsoft.com/office/drawing/2018/hyperlinkcolor" val="tx"/>
                    </a:ext>
                  </a:extLst>
                </a:hlinkClick>
              </a:rPr>
              <a:t>[9</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100" dirty="0">
                <a:hlinkClick r:id="rId4"/>
              </a:rPr>
              <a:t>https://github.com/mitsuba-renderer/mitsuba-blender</a:t>
            </a:r>
            <a:endParaRPr lang="en-US" altLang="zh-CN" sz="1100" dirty="0"/>
          </a:p>
          <a:p>
            <a:r>
              <a:rPr lang="fr-FR" altLang="zh-CN" sz="1100" dirty="0">
                <a:latin typeface="Times New Roman" panose="02020603050405020304" pitchFamily="18" charset="0"/>
                <a:ea typeface="微软雅黑" panose="020B0503020204020204" pitchFamily="34" charset="-122"/>
                <a:cs typeface="Times New Roman" panose="02020603050405020304" pitchFamily="18" charset="0"/>
              </a:rPr>
              <a:t>[10] </a:t>
            </a:r>
            <a:r>
              <a:rPr lang="zh-CN" altLang="en-US" sz="1100" dirty="0">
                <a:hlinkClick r:id="rId5"/>
              </a:rPr>
              <a:t>https://www.openstreetmap.org/</a:t>
            </a:r>
            <a:endParaRPr lang="en-US" altLang="zh-CN" sz="1100" dirty="0"/>
          </a:p>
          <a:p>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rPr>
              <a:t>[11] </a:t>
            </a:r>
            <a:r>
              <a:rPr lang="zh-CN" altLang="en-US" sz="1100" dirty="0">
                <a:hlinkClick r:id="rId6"/>
              </a:rPr>
              <a:t>https://prochitecture.gumroad.com/l/blender-osm</a:t>
            </a:r>
            <a:endParaRPr lang="fr-FR" altLang="zh-CN" sz="11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3125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平面时协波</a:t>
            </a:r>
            <a:endParaRPr lang="en-US" altLang="zh-CN" sz="2400" b="1" i="0" dirty="0">
              <a:solidFill>
                <a:srgbClr val="404040"/>
              </a:solidFill>
              <a:effectLst/>
              <a:latin typeface="Roboto Slab"/>
            </a:endParaRPr>
          </a:p>
        </p:txBody>
      </p:sp>
      <p:sp>
        <p:nvSpPr>
          <p:cNvPr id="15" name="文本框 14">
            <a:extLst>
              <a:ext uri="{FF2B5EF4-FFF2-40B4-BE49-F238E27FC236}">
                <a16:creationId xmlns:a16="http://schemas.microsoft.com/office/drawing/2014/main" id="{5AE8F257-C278-41E2-9454-0AB6C11C2637}"/>
              </a:ext>
            </a:extLst>
          </p:cNvPr>
          <p:cNvSpPr txBox="1"/>
          <p:nvPr/>
        </p:nvSpPr>
        <p:spPr>
          <a:xfrm>
            <a:off x="137160" y="1469639"/>
            <a:ext cx="11917680" cy="369332"/>
          </a:xfrm>
          <a:prstGeom prst="rect">
            <a:avLst/>
          </a:prstGeom>
          <a:noFill/>
        </p:spPr>
        <p:txBody>
          <a:bodyPr wrap="square">
            <a:spAutoFit/>
          </a:bodyPr>
          <a:lstStyle/>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b="1" i="0" dirty="0">
                <a:solidFill>
                  <a:srgbClr val="404040"/>
                </a:solidFill>
                <a:effectLst/>
                <a:latin typeface="微软雅黑" panose="020B0503020204020204" pitchFamily="34" charset="-122"/>
                <a:ea typeface="微软雅黑" panose="020B0503020204020204" pitchFamily="34" charset="-122"/>
              </a:rPr>
              <a:t>在均匀介质中传播的时间谐波平面电波的波矢在</a:t>
            </a:r>
            <a:r>
              <a:rPr lang="zh-CN" altLang="en-US" b="1" i="0" dirty="0">
                <a:solidFill>
                  <a:srgbClr val="C00000"/>
                </a:solidFill>
                <a:effectLst/>
                <a:latin typeface="微软雅黑" panose="020B0503020204020204" pitchFamily="34" charset="-122"/>
                <a:ea typeface="微软雅黑" panose="020B0503020204020204" pitchFamily="34" charset="-122"/>
              </a:rPr>
              <a:t>位置和时间上</a:t>
            </a:r>
            <a:r>
              <a:rPr lang="zh-CN" altLang="en-US" b="1" i="0" dirty="0">
                <a:solidFill>
                  <a:srgbClr val="404040"/>
                </a:solidFill>
                <a:effectLst/>
                <a:latin typeface="微软雅黑" panose="020B0503020204020204" pitchFamily="34" charset="-122"/>
                <a:ea typeface="微软雅黑" panose="020B0503020204020204" pitchFamily="34" charset="-122"/>
              </a:rPr>
              <a:t>可以描述为</a:t>
            </a:r>
            <a:endParaRPr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AutoShape 2" descr="动图">
            <a:extLst>
              <a:ext uri="{FF2B5EF4-FFF2-40B4-BE49-F238E27FC236}">
                <a16:creationId xmlns:a16="http://schemas.microsoft.com/office/drawing/2014/main" id="{D9EB5E84-829A-4A83-BC04-8A75B79320DF}"/>
              </a:ext>
            </a:extLst>
          </p:cNvPr>
          <p:cNvSpPr>
            <a:spLocks noChangeAspect="1" noChangeArrowheads="1"/>
          </p:cNvSpPr>
          <p:nvPr/>
        </p:nvSpPr>
        <p:spPr bwMode="auto">
          <a:xfrm>
            <a:off x="3810000" y="11430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2" name="图片 21">
            <a:extLst>
              <a:ext uri="{FF2B5EF4-FFF2-40B4-BE49-F238E27FC236}">
                <a16:creationId xmlns:a16="http://schemas.microsoft.com/office/drawing/2014/main" id="{4069B83F-F1C1-42F3-A6EC-3D59B43A4E35}"/>
              </a:ext>
            </a:extLst>
          </p:cNvPr>
          <p:cNvPicPr>
            <a:picLocks noChangeAspect="1"/>
          </p:cNvPicPr>
          <p:nvPr/>
        </p:nvPicPr>
        <p:blipFill rotWithShape="1">
          <a:blip r:embed="rId4"/>
          <a:srcRect b="7187"/>
          <a:stretch/>
        </p:blipFill>
        <p:spPr>
          <a:xfrm>
            <a:off x="382583" y="2546789"/>
            <a:ext cx="5028248" cy="3155359"/>
          </a:xfrm>
          <a:prstGeom prst="rect">
            <a:avLst/>
          </a:prstGeom>
        </p:spPr>
      </p:pic>
      <p:graphicFrame>
        <p:nvGraphicFramePr>
          <p:cNvPr id="44" name="对象 43">
            <a:extLst>
              <a:ext uri="{FF2B5EF4-FFF2-40B4-BE49-F238E27FC236}">
                <a16:creationId xmlns:a16="http://schemas.microsoft.com/office/drawing/2014/main" id="{4D118CF4-EACD-4BC0-994E-2EBE6F30C7E0}"/>
              </a:ext>
            </a:extLst>
          </p:cNvPr>
          <p:cNvGraphicFramePr>
            <a:graphicFrameLocks noChangeAspect="1"/>
          </p:cNvGraphicFramePr>
          <p:nvPr>
            <p:extLst>
              <p:ext uri="{D42A27DB-BD31-4B8C-83A1-F6EECF244321}">
                <p14:modId xmlns:p14="http://schemas.microsoft.com/office/powerpoint/2010/main" val="3091125724"/>
              </p:ext>
            </p:extLst>
          </p:nvPr>
        </p:nvGraphicFramePr>
        <p:xfrm>
          <a:off x="4667881" y="1970544"/>
          <a:ext cx="2628990" cy="375570"/>
        </p:xfrm>
        <a:graphic>
          <a:graphicData uri="http://schemas.openxmlformats.org/presentationml/2006/ole">
            <mc:AlternateContent xmlns:mc="http://schemas.openxmlformats.org/markup-compatibility/2006">
              <mc:Choice xmlns:v="urn:schemas-microsoft-com:vml" Requires="v">
                <p:oleObj spid="_x0000_s6199" name="Equation" r:id="rId5" imgW="1600200" imgH="228600" progId="Equation.DSMT4">
                  <p:embed/>
                </p:oleObj>
              </mc:Choice>
              <mc:Fallback>
                <p:oleObj name="Equation" r:id="rId5" imgW="1600200" imgH="228600" progId="Equation.DSMT4">
                  <p:embed/>
                  <p:pic>
                    <p:nvPicPr>
                      <p:cNvPr id="0" name=""/>
                      <p:cNvPicPr/>
                      <p:nvPr/>
                    </p:nvPicPr>
                    <p:blipFill>
                      <a:blip r:embed="rId6"/>
                      <a:stretch>
                        <a:fillRect/>
                      </a:stretch>
                    </p:blipFill>
                    <p:spPr>
                      <a:xfrm>
                        <a:off x="4667881" y="1970544"/>
                        <a:ext cx="2628990" cy="375570"/>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3B78A946-53BF-46C7-8A25-C3C4CA5E05F5}"/>
              </a:ext>
            </a:extLst>
          </p:cNvPr>
          <p:cNvGraphicFramePr>
            <a:graphicFrameLocks noChangeAspect="1"/>
          </p:cNvGraphicFramePr>
          <p:nvPr>
            <p:extLst>
              <p:ext uri="{D42A27DB-BD31-4B8C-83A1-F6EECF244321}">
                <p14:modId xmlns:p14="http://schemas.microsoft.com/office/powerpoint/2010/main" val="2639718472"/>
              </p:ext>
            </p:extLst>
          </p:nvPr>
        </p:nvGraphicFramePr>
        <p:xfrm>
          <a:off x="8135246" y="2481517"/>
          <a:ext cx="3213100" cy="522287"/>
        </p:xfrm>
        <a:graphic>
          <a:graphicData uri="http://schemas.openxmlformats.org/presentationml/2006/ole">
            <mc:AlternateContent xmlns:mc="http://schemas.openxmlformats.org/markup-compatibility/2006">
              <mc:Choice xmlns:v="urn:schemas-microsoft-com:vml" Requires="v">
                <p:oleObj spid="_x0000_s6200" name="Equation" r:id="rId7" imgW="1955520" imgH="317160" progId="Equation.DSMT4">
                  <p:embed/>
                </p:oleObj>
              </mc:Choice>
              <mc:Fallback>
                <p:oleObj name="Equation" r:id="rId7" imgW="1955520" imgH="317160" progId="Equation.DSMT4">
                  <p:embed/>
                  <p:pic>
                    <p:nvPicPr>
                      <p:cNvPr id="44" name="对象 43">
                        <a:extLst>
                          <a:ext uri="{FF2B5EF4-FFF2-40B4-BE49-F238E27FC236}">
                            <a16:creationId xmlns:a16="http://schemas.microsoft.com/office/drawing/2014/main" id="{4D118CF4-EACD-4BC0-994E-2EBE6F30C7E0}"/>
                          </a:ext>
                        </a:extLst>
                      </p:cNvPr>
                      <p:cNvPicPr/>
                      <p:nvPr/>
                    </p:nvPicPr>
                    <p:blipFill>
                      <a:blip r:embed="rId8"/>
                      <a:stretch>
                        <a:fillRect/>
                      </a:stretch>
                    </p:blipFill>
                    <p:spPr>
                      <a:xfrm>
                        <a:off x="8135246" y="2481517"/>
                        <a:ext cx="3213100" cy="522287"/>
                      </a:xfrm>
                      <a:prstGeom prst="rect">
                        <a:avLst/>
                      </a:prstGeom>
                    </p:spPr>
                  </p:pic>
                </p:oleObj>
              </mc:Fallback>
            </mc:AlternateContent>
          </a:graphicData>
        </a:graphic>
      </p:graphicFrame>
      <p:sp>
        <p:nvSpPr>
          <p:cNvPr id="46" name="文本框 45">
            <a:extLst>
              <a:ext uri="{FF2B5EF4-FFF2-40B4-BE49-F238E27FC236}">
                <a16:creationId xmlns:a16="http://schemas.microsoft.com/office/drawing/2014/main" id="{1F6C664D-8D1E-4666-B2FC-B81D44A1292C}"/>
              </a:ext>
            </a:extLst>
          </p:cNvPr>
          <p:cNvSpPr txBox="1"/>
          <p:nvPr/>
        </p:nvSpPr>
        <p:spPr>
          <a:xfrm>
            <a:off x="6002581" y="2593428"/>
            <a:ext cx="1904065" cy="369332"/>
          </a:xfrm>
          <a:prstGeom prst="rect">
            <a:avLst/>
          </a:prstGeom>
          <a:noFill/>
        </p:spPr>
        <p:txBody>
          <a:bodyPr wrap="square">
            <a:spAutoFit/>
          </a:bodyPr>
          <a:lstStyle/>
          <a:p>
            <a:r>
              <a:rPr lang="zh-CN" altLang="en-US" b="1" i="0" dirty="0">
                <a:solidFill>
                  <a:srgbClr val="404040"/>
                </a:solidFill>
                <a:effectLst/>
                <a:latin typeface="微软雅黑" panose="020B0503020204020204" pitchFamily="34" charset="-122"/>
                <a:ea typeface="微软雅黑" panose="020B0503020204020204" pitchFamily="34" charset="-122"/>
              </a:rPr>
              <a:t>写为复数形式为</a:t>
            </a:r>
            <a:endParaRPr lang="zh-CN" altLang="en-US" b="1" dirty="0">
              <a:latin typeface="微软雅黑" panose="020B0503020204020204" pitchFamily="34" charset="-122"/>
              <a:ea typeface="微软雅黑" panose="020B0503020204020204" pitchFamily="34" charset="-122"/>
            </a:endParaRPr>
          </a:p>
        </p:txBody>
      </p:sp>
      <p:graphicFrame>
        <p:nvGraphicFramePr>
          <p:cNvPr id="48" name="对象 47">
            <a:extLst>
              <a:ext uri="{FF2B5EF4-FFF2-40B4-BE49-F238E27FC236}">
                <a16:creationId xmlns:a16="http://schemas.microsoft.com/office/drawing/2014/main" id="{D669483B-6233-40DD-9025-F3BB56DD0FA2}"/>
              </a:ext>
            </a:extLst>
          </p:cNvPr>
          <p:cNvGraphicFramePr>
            <a:graphicFrameLocks noChangeAspect="1"/>
          </p:cNvGraphicFramePr>
          <p:nvPr>
            <p:extLst>
              <p:ext uri="{D42A27DB-BD31-4B8C-83A1-F6EECF244321}">
                <p14:modId xmlns:p14="http://schemas.microsoft.com/office/powerpoint/2010/main" val="1620899366"/>
              </p:ext>
            </p:extLst>
          </p:nvPr>
        </p:nvGraphicFramePr>
        <p:xfrm>
          <a:off x="8172609" y="3599635"/>
          <a:ext cx="2001837" cy="688975"/>
        </p:xfrm>
        <a:graphic>
          <a:graphicData uri="http://schemas.openxmlformats.org/presentationml/2006/ole">
            <mc:AlternateContent xmlns:mc="http://schemas.openxmlformats.org/markup-compatibility/2006">
              <mc:Choice xmlns:v="urn:schemas-microsoft-com:vml" Requires="v">
                <p:oleObj spid="_x0000_s6201" name="Equation" r:id="rId9" imgW="1218960" imgH="419040" progId="Equation.DSMT4">
                  <p:embed/>
                </p:oleObj>
              </mc:Choice>
              <mc:Fallback>
                <p:oleObj name="Equation" r:id="rId9" imgW="1218960" imgH="419040" progId="Equation.DSMT4">
                  <p:embed/>
                  <p:pic>
                    <p:nvPicPr>
                      <p:cNvPr id="45" name="对象 44">
                        <a:extLst>
                          <a:ext uri="{FF2B5EF4-FFF2-40B4-BE49-F238E27FC236}">
                            <a16:creationId xmlns:a16="http://schemas.microsoft.com/office/drawing/2014/main" id="{3B78A946-53BF-46C7-8A25-C3C4CA5E05F5}"/>
                          </a:ext>
                        </a:extLst>
                      </p:cNvPr>
                      <p:cNvPicPr/>
                      <p:nvPr/>
                    </p:nvPicPr>
                    <p:blipFill>
                      <a:blip r:embed="rId10"/>
                      <a:stretch>
                        <a:fillRect/>
                      </a:stretch>
                    </p:blipFill>
                    <p:spPr>
                      <a:xfrm>
                        <a:off x="8172609" y="3599635"/>
                        <a:ext cx="2001837" cy="688975"/>
                      </a:xfrm>
                      <a:prstGeom prst="rect">
                        <a:avLst/>
                      </a:prstGeom>
                    </p:spPr>
                  </p:pic>
                </p:oleObj>
              </mc:Fallback>
            </mc:AlternateContent>
          </a:graphicData>
        </a:graphic>
      </p:graphicFrame>
      <p:sp>
        <p:nvSpPr>
          <p:cNvPr id="49" name="文本框 48">
            <a:extLst>
              <a:ext uri="{FF2B5EF4-FFF2-40B4-BE49-F238E27FC236}">
                <a16:creationId xmlns:a16="http://schemas.microsoft.com/office/drawing/2014/main" id="{C9859522-DFAA-4D7F-8255-CE2D8B24C9AA}"/>
              </a:ext>
            </a:extLst>
          </p:cNvPr>
          <p:cNvSpPr txBox="1"/>
          <p:nvPr/>
        </p:nvSpPr>
        <p:spPr>
          <a:xfrm>
            <a:off x="5982376" y="3138775"/>
            <a:ext cx="2066998" cy="369332"/>
          </a:xfrm>
          <a:prstGeom prst="rect">
            <a:avLst/>
          </a:prstGeom>
          <a:noFill/>
        </p:spPr>
        <p:txBody>
          <a:bodyPr wrap="square">
            <a:spAutoFit/>
          </a:bodyPr>
          <a:lstStyle/>
          <a:p>
            <a:r>
              <a:rPr lang="zh-CN" altLang="en-US" b="1" i="0" dirty="0">
                <a:solidFill>
                  <a:srgbClr val="404040"/>
                </a:solidFill>
                <a:effectLst/>
                <a:latin typeface="微软雅黑" panose="020B0503020204020204" pitchFamily="34" charset="-122"/>
                <a:ea typeface="微软雅黑" panose="020B0503020204020204" pitchFamily="34" charset="-122"/>
              </a:rPr>
              <a:t>波矢量</a:t>
            </a:r>
            <a:endParaRPr lang="zh-CN" altLang="en-US" b="1" dirty="0">
              <a:latin typeface="微软雅黑" panose="020B0503020204020204" pitchFamily="34" charset="-122"/>
              <a:ea typeface="微软雅黑" panose="020B0503020204020204" pitchFamily="34" charset="-122"/>
            </a:endParaRPr>
          </a:p>
        </p:txBody>
      </p:sp>
      <p:graphicFrame>
        <p:nvGraphicFramePr>
          <p:cNvPr id="50" name="对象 49">
            <a:extLst>
              <a:ext uri="{FF2B5EF4-FFF2-40B4-BE49-F238E27FC236}">
                <a16:creationId xmlns:a16="http://schemas.microsoft.com/office/drawing/2014/main" id="{9A6D2692-CDA6-4799-A188-AD2F68E3B5FC}"/>
              </a:ext>
            </a:extLst>
          </p:cNvPr>
          <p:cNvGraphicFramePr>
            <a:graphicFrameLocks noChangeAspect="1"/>
          </p:cNvGraphicFramePr>
          <p:nvPr>
            <p:extLst>
              <p:ext uri="{D42A27DB-BD31-4B8C-83A1-F6EECF244321}">
                <p14:modId xmlns:p14="http://schemas.microsoft.com/office/powerpoint/2010/main" val="2399344829"/>
              </p:ext>
            </p:extLst>
          </p:nvPr>
        </p:nvGraphicFramePr>
        <p:xfrm>
          <a:off x="8161383" y="3049320"/>
          <a:ext cx="792162" cy="458787"/>
        </p:xfrm>
        <a:graphic>
          <a:graphicData uri="http://schemas.openxmlformats.org/presentationml/2006/ole">
            <mc:AlternateContent xmlns:mc="http://schemas.openxmlformats.org/markup-compatibility/2006">
              <mc:Choice xmlns:v="urn:schemas-microsoft-com:vml" Requires="v">
                <p:oleObj spid="_x0000_s6202" name="Equation" r:id="rId11" imgW="482400" imgH="279360" progId="Equation.DSMT4">
                  <p:embed/>
                </p:oleObj>
              </mc:Choice>
              <mc:Fallback>
                <p:oleObj name="Equation" r:id="rId11" imgW="482400" imgH="279360" progId="Equation.DSMT4">
                  <p:embed/>
                  <p:pic>
                    <p:nvPicPr>
                      <p:cNvPr id="48" name="对象 47">
                        <a:extLst>
                          <a:ext uri="{FF2B5EF4-FFF2-40B4-BE49-F238E27FC236}">
                            <a16:creationId xmlns:a16="http://schemas.microsoft.com/office/drawing/2014/main" id="{D669483B-6233-40DD-9025-F3BB56DD0FA2}"/>
                          </a:ext>
                        </a:extLst>
                      </p:cNvPr>
                      <p:cNvPicPr/>
                      <p:nvPr/>
                    </p:nvPicPr>
                    <p:blipFill>
                      <a:blip r:embed="rId12"/>
                      <a:stretch>
                        <a:fillRect/>
                      </a:stretch>
                    </p:blipFill>
                    <p:spPr>
                      <a:xfrm>
                        <a:off x="8161383" y="3049320"/>
                        <a:ext cx="792162" cy="458787"/>
                      </a:xfrm>
                      <a:prstGeom prst="rect">
                        <a:avLst/>
                      </a:prstGeom>
                    </p:spPr>
                  </p:pic>
                </p:oleObj>
              </mc:Fallback>
            </mc:AlternateContent>
          </a:graphicData>
        </a:graphic>
      </p:graphicFrame>
      <p:sp>
        <p:nvSpPr>
          <p:cNvPr id="51" name="文本框 50">
            <a:extLst>
              <a:ext uri="{FF2B5EF4-FFF2-40B4-BE49-F238E27FC236}">
                <a16:creationId xmlns:a16="http://schemas.microsoft.com/office/drawing/2014/main" id="{D7963C4E-F0E8-42CE-A803-E43CD55162C6}"/>
              </a:ext>
            </a:extLst>
          </p:cNvPr>
          <p:cNvSpPr txBox="1"/>
          <p:nvPr/>
        </p:nvSpPr>
        <p:spPr>
          <a:xfrm>
            <a:off x="5994962" y="3708782"/>
            <a:ext cx="2066998" cy="369332"/>
          </a:xfrm>
          <a:prstGeom prst="rect">
            <a:avLst/>
          </a:prstGeom>
          <a:noFill/>
        </p:spPr>
        <p:txBody>
          <a:bodyPr wrap="square">
            <a:spAutoFit/>
          </a:bodyPr>
          <a:lstStyle/>
          <a:p>
            <a:r>
              <a:rPr lang="zh-CN" altLang="en-US" b="1" i="0" dirty="0">
                <a:solidFill>
                  <a:srgbClr val="404040"/>
                </a:solidFill>
                <a:effectLst/>
                <a:latin typeface="微软雅黑" panose="020B0503020204020204" pitchFamily="34" charset="-122"/>
                <a:ea typeface="微软雅黑" panose="020B0503020204020204" pitchFamily="34" charset="-122"/>
              </a:rPr>
              <a:t>空间角频率</a:t>
            </a:r>
            <a:r>
              <a:rPr lang="zh-CN" altLang="en-US" b="1" dirty="0">
                <a:solidFill>
                  <a:srgbClr val="404040"/>
                </a:solidFill>
                <a:latin typeface="微软雅黑" panose="020B0503020204020204" pitchFamily="34" charset="-122"/>
                <a:ea typeface="微软雅黑" panose="020B0503020204020204" pitchFamily="34" charset="-122"/>
              </a:rPr>
              <a:t>、</a:t>
            </a:r>
            <a:r>
              <a:rPr lang="zh-CN" altLang="en-US" b="1" i="0" dirty="0">
                <a:solidFill>
                  <a:srgbClr val="404040"/>
                </a:solidFill>
                <a:effectLst/>
                <a:latin typeface="微软雅黑" panose="020B0503020204020204" pitchFamily="34" charset="-122"/>
                <a:ea typeface="微软雅黑" panose="020B0503020204020204" pitchFamily="34" charset="-122"/>
              </a:rPr>
              <a:t>波数</a:t>
            </a:r>
            <a:endParaRPr lang="zh-CN" altLang="en-US" b="1" dirty="0">
              <a:latin typeface="微软雅黑" panose="020B0503020204020204" pitchFamily="34" charset="-122"/>
              <a:ea typeface="微软雅黑" panose="020B0503020204020204" pitchFamily="34" charset="-122"/>
            </a:endParaRPr>
          </a:p>
        </p:txBody>
      </p:sp>
      <p:graphicFrame>
        <p:nvGraphicFramePr>
          <p:cNvPr id="54" name="对象 53">
            <a:extLst>
              <a:ext uri="{FF2B5EF4-FFF2-40B4-BE49-F238E27FC236}">
                <a16:creationId xmlns:a16="http://schemas.microsoft.com/office/drawing/2014/main" id="{663E9105-AA31-4E74-A36B-2E958192C32A}"/>
              </a:ext>
            </a:extLst>
          </p:cNvPr>
          <p:cNvGraphicFramePr>
            <a:graphicFrameLocks noChangeAspect="1"/>
          </p:cNvGraphicFramePr>
          <p:nvPr>
            <p:extLst>
              <p:ext uri="{D42A27DB-BD31-4B8C-83A1-F6EECF244321}">
                <p14:modId xmlns:p14="http://schemas.microsoft.com/office/powerpoint/2010/main" val="743369745"/>
              </p:ext>
            </p:extLst>
          </p:nvPr>
        </p:nvGraphicFramePr>
        <p:xfrm>
          <a:off x="7522421" y="4783092"/>
          <a:ext cx="2631654" cy="594826"/>
        </p:xfrm>
        <a:graphic>
          <a:graphicData uri="http://schemas.openxmlformats.org/presentationml/2006/ole">
            <mc:AlternateContent xmlns:mc="http://schemas.openxmlformats.org/markup-compatibility/2006">
              <mc:Choice xmlns:v="urn:schemas-microsoft-com:vml" Requires="v">
                <p:oleObj spid="_x0000_s6203" name="Equation" r:id="rId13" imgW="1854000" imgH="419040" progId="Equation.DSMT4">
                  <p:embed/>
                </p:oleObj>
              </mc:Choice>
              <mc:Fallback>
                <p:oleObj name="Equation" r:id="rId13" imgW="1854000" imgH="419040" progId="Equation.DSMT4">
                  <p:embed/>
                  <p:pic>
                    <p:nvPicPr>
                      <p:cNvPr id="0" name=""/>
                      <p:cNvPicPr/>
                      <p:nvPr/>
                    </p:nvPicPr>
                    <p:blipFill>
                      <a:blip r:embed="rId14"/>
                      <a:stretch>
                        <a:fillRect/>
                      </a:stretch>
                    </p:blipFill>
                    <p:spPr>
                      <a:xfrm>
                        <a:off x="7522421" y="4783092"/>
                        <a:ext cx="2631654" cy="594826"/>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F23B5ACD-3539-4992-8B9D-E482FA545B65}"/>
              </a:ext>
            </a:extLst>
          </p:cNvPr>
          <p:cNvSpPr txBox="1"/>
          <p:nvPr/>
        </p:nvSpPr>
        <p:spPr>
          <a:xfrm>
            <a:off x="6002581" y="4342559"/>
            <a:ext cx="4761704" cy="369332"/>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电磁波中磁场与电场并不独立</a:t>
            </a:r>
          </a:p>
        </p:txBody>
      </p:sp>
      <p:graphicFrame>
        <p:nvGraphicFramePr>
          <p:cNvPr id="56" name="对象 55">
            <a:extLst>
              <a:ext uri="{FF2B5EF4-FFF2-40B4-BE49-F238E27FC236}">
                <a16:creationId xmlns:a16="http://schemas.microsoft.com/office/drawing/2014/main" id="{AAF726BB-C9DD-4B6C-B4C8-1A022811A22A}"/>
              </a:ext>
            </a:extLst>
          </p:cNvPr>
          <p:cNvGraphicFramePr>
            <a:graphicFrameLocks noChangeAspect="1"/>
          </p:cNvGraphicFramePr>
          <p:nvPr>
            <p:extLst>
              <p:ext uri="{D42A27DB-BD31-4B8C-83A1-F6EECF244321}">
                <p14:modId xmlns:p14="http://schemas.microsoft.com/office/powerpoint/2010/main" val="3877486620"/>
              </p:ext>
            </p:extLst>
          </p:nvPr>
        </p:nvGraphicFramePr>
        <p:xfrm>
          <a:off x="8183360" y="5501629"/>
          <a:ext cx="1142955" cy="401037"/>
        </p:xfrm>
        <a:graphic>
          <a:graphicData uri="http://schemas.openxmlformats.org/presentationml/2006/ole">
            <mc:AlternateContent xmlns:mc="http://schemas.openxmlformats.org/markup-compatibility/2006">
              <mc:Choice xmlns:v="urn:schemas-microsoft-com:vml" Requires="v">
                <p:oleObj spid="_x0000_s6204" name="Equation" r:id="rId15" imgW="723600" imgH="253800" progId="Equation.DSMT4">
                  <p:embed/>
                </p:oleObj>
              </mc:Choice>
              <mc:Fallback>
                <p:oleObj name="Equation" r:id="rId15" imgW="723600" imgH="253800" progId="Equation.DSMT4">
                  <p:embed/>
                  <p:pic>
                    <p:nvPicPr>
                      <p:cNvPr id="0" name=""/>
                      <p:cNvPicPr/>
                      <p:nvPr/>
                    </p:nvPicPr>
                    <p:blipFill>
                      <a:blip r:embed="rId16"/>
                      <a:stretch>
                        <a:fillRect/>
                      </a:stretch>
                    </p:blipFill>
                    <p:spPr>
                      <a:xfrm>
                        <a:off x="8183360" y="5501629"/>
                        <a:ext cx="1142955" cy="401037"/>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93AA7C48-FC33-49AD-A68A-D5E399A0E090}"/>
              </a:ext>
            </a:extLst>
          </p:cNvPr>
          <p:cNvSpPr txBox="1"/>
          <p:nvPr/>
        </p:nvSpPr>
        <p:spPr>
          <a:xfrm>
            <a:off x="6042162" y="5233265"/>
            <a:ext cx="4761704" cy="369332"/>
          </a:xfrm>
          <a:prstGeom prst="rect">
            <a:avLst/>
          </a:prstGeom>
          <a:noFill/>
        </p:spPr>
        <p:txBody>
          <a:bodyPr wrap="square">
            <a:spAutoFit/>
          </a:bodyPr>
          <a:lstStyle/>
          <a:p>
            <a:r>
              <a:rPr lang="zh-CN" altLang="en-US" b="1" dirty="0">
                <a:solidFill>
                  <a:srgbClr val="404040"/>
                </a:solidFill>
                <a:latin typeface="微软雅黑" panose="020B0503020204020204" pitchFamily="34" charset="-122"/>
                <a:ea typeface="微软雅黑" panose="020B0503020204020204" pitchFamily="34" charset="-122"/>
              </a:rPr>
              <a:t>波阻抗</a:t>
            </a:r>
            <a:endParaRPr lang="zh-CN" altLang="en-US" b="1" dirty="0">
              <a:latin typeface="微软雅黑" panose="020B0503020204020204" pitchFamily="34" charset="-122"/>
              <a:ea typeface="微软雅黑" panose="020B0503020204020204" pitchFamily="34" charset="-122"/>
            </a:endParaRPr>
          </a:p>
        </p:txBody>
      </p:sp>
      <p:graphicFrame>
        <p:nvGraphicFramePr>
          <p:cNvPr id="58" name="对象 57">
            <a:extLst>
              <a:ext uri="{FF2B5EF4-FFF2-40B4-BE49-F238E27FC236}">
                <a16:creationId xmlns:a16="http://schemas.microsoft.com/office/drawing/2014/main" id="{A0532500-2897-4EC6-9A84-CD96FDA5F329}"/>
              </a:ext>
            </a:extLst>
          </p:cNvPr>
          <p:cNvGraphicFramePr>
            <a:graphicFrameLocks noChangeAspect="1"/>
          </p:cNvGraphicFramePr>
          <p:nvPr>
            <p:extLst>
              <p:ext uri="{D42A27DB-BD31-4B8C-83A1-F6EECF244321}">
                <p14:modId xmlns:p14="http://schemas.microsoft.com/office/powerpoint/2010/main" val="729588935"/>
              </p:ext>
            </p:extLst>
          </p:nvPr>
        </p:nvGraphicFramePr>
        <p:xfrm>
          <a:off x="8396546" y="6146621"/>
          <a:ext cx="791269" cy="436562"/>
        </p:xfrm>
        <a:graphic>
          <a:graphicData uri="http://schemas.openxmlformats.org/presentationml/2006/ole">
            <mc:AlternateContent xmlns:mc="http://schemas.openxmlformats.org/markup-compatibility/2006">
              <mc:Choice xmlns:v="urn:schemas-microsoft-com:vml" Requires="v">
                <p:oleObj spid="_x0000_s6205" name="Equation" r:id="rId17" imgW="368280" imgH="203040" progId="Equation.DSMT4">
                  <p:embed/>
                </p:oleObj>
              </mc:Choice>
              <mc:Fallback>
                <p:oleObj name="Equation" r:id="rId17" imgW="368280" imgH="203040" progId="Equation.DSMT4">
                  <p:embed/>
                  <p:pic>
                    <p:nvPicPr>
                      <p:cNvPr id="0" name=""/>
                      <p:cNvPicPr/>
                      <p:nvPr/>
                    </p:nvPicPr>
                    <p:blipFill>
                      <a:blip r:embed="rId18"/>
                      <a:stretch>
                        <a:fillRect/>
                      </a:stretch>
                    </p:blipFill>
                    <p:spPr>
                      <a:xfrm>
                        <a:off x="8396546" y="6146621"/>
                        <a:ext cx="791269" cy="436562"/>
                      </a:xfrm>
                      <a:prstGeom prst="rect">
                        <a:avLst/>
                      </a:prstGeom>
                    </p:spPr>
                  </p:pic>
                </p:oleObj>
              </mc:Fallback>
            </mc:AlternateContent>
          </a:graphicData>
        </a:graphic>
      </p:graphicFrame>
    </p:spTree>
    <p:extLst>
      <p:ext uri="{BB962C8B-B14F-4D97-AF65-F5344CB8AC3E}">
        <p14:creationId xmlns:p14="http://schemas.microsoft.com/office/powerpoint/2010/main" val="2053585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材料的电磁学性质</a:t>
            </a:r>
            <a:endParaRPr lang="en-US" altLang="zh-CN" sz="2400" b="1" i="0" dirty="0">
              <a:solidFill>
                <a:srgbClr val="404040"/>
              </a:solidFill>
              <a:effectLst/>
              <a:latin typeface="Roboto Slab"/>
            </a:endParaRPr>
          </a:p>
        </p:txBody>
      </p:sp>
      <p:sp>
        <p:nvSpPr>
          <p:cNvPr id="15" name="文本框 14">
            <a:extLst>
              <a:ext uri="{FF2B5EF4-FFF2-40B4-BE49-F238E27FC236}">
                <a16:creationId xmlns:a16="http://schemas.microsoft.com/office/drawing/2014/main" id="{5AE8F257-C278-41E2-9454-0AB6C11C2637}"/>
              </a:ext>
            </a:extLst>
          </p:cNvPr>
          <p:cNvSpPr txBox="1"/>
          <p:nvPr/>
        </p:nvSpPr>
        <p:spPr>
          <a:xfrm>
            <a:off x="137160" y="1469639"/>
            <a:ext cx="11917680" cy="369332"/>
          </a:xfrm>
          <a:prstGeom prst="rect">
            <a:avLst/>
          </a:prstGeom>
          <a:noFill/>
        </p:spPr>
        <p:txBody>
          <a:bodyPr wrap="square">
            <a:spAutoFit/>
          </a:bodyPr>
          <a:lstStyle/>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介电常数和磁导率定义为</a:t>
            </a:r>
            <a:endParaRPr lang="en-US" altLang="zh-CN" sz="18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20">
            <a:extLst>
              <a:ext uri="{FF2B5EF4-FFF2-40B4-BE49-F238E27FC236}">
                <a16:creationId xmlns:a16="http://schemas.microsoft.com/office/drawing/2014/main" id="{ADB9103E-ED24-499C-9A84-E79FA7195570}"/>
              </a:ext>
            </a:extLst>
          </p:cNvPr>
          <p:cNvSpPr txBox="1"/>
          <p:nvPr/>
        </p:nvSpPr>
        <p:spPr>
          <a:xfrm>
            <a:off x="436648" y="2253000"/>
            <a:ext cx="11384280" cy="646331"/>
          </a:xfrm>
          <a:prstGeom prst="rect">
            <a:avLst/>
          </a:prstGeom>
          <a:noFill/>
        </p:spPr>
        <p:txBody>
          <a:bodyPr wrap="square">
            <a:spAutoFit/>
          </a:bodyPr>
          <a:lstStyle/>
          <a:p>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其中   和    分别为复相对介电常数和真空介电常数，</a:t>
            </a:r>
            <a:endPar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  和    分别为相对磁导率和真空磁导率。</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AutoShape 2" descr="动图">
            <a:extLst>
              <a:ext uri="{FF2B5EF4-FFF2-40B4-BE49-F238E27FC236}">
                <a16:creationId xmlns:a16="http://schemas.microsoft.com/office/drawing/2014/main" id="{D9EB5E84-829A-4A83-BC04-8A75B79320DF}"/>
              </a:ext>
            </a:extLst>
          </p:cNvPr>
          <p:cNvSpPr>
            <a:spLocks noChangeAspect="1" noChangeArrowheads="1"/>
          </p:cNvSpPr>
          <p:nvPr/>
        </p:nvSpPr>
        <p:spPr bwMode="auto">
          <a:xfrm>
            <a:off x="3810000" y="1143000"/>
            <a:ext cx="4572000" cy="457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7" name="对象 6">
            <a:extLst>
              <a:ext uri="{FF2B5EF4-FFF2-40B4-BE49-F238E27FC236}">
                <a16:creationId xmlns:a16="http://schemas.microsoft.com/office/drawing/2014/main" id="{52C3E9F2-F083-4D0F-8282-BE1EA96E9E89}"/>
              </a:ext>
            </a:extLst>
          </p:cNvPr>
          <p:cNvGraphicFramePr>
            <a:graphicFrameLocks noChangeAspect="1"/>
          </p:cNvGraphicFramePr>
          <p:nvPr>
            <p:extLst>
              <p:ext uri="{D42A27DB-BD31-4B8C-83A1-F6EECF244321}">
                <p14:modId xmlns:p14="http://schemas.microsoft.com/office/powerpoint/2010/main" val="2755609244"/>
              </p:ext>
            </p:extLst>
          </p:nvPr>
        </p:nvGraphicFramePr>
        <p:xfrm>
          <a:off x="2811780" y="1868320"/>
          <a:ext cx="1744662" cy="369887"/>
        </p:xfrm>
        <a:graphic>
          <a:graphicData uri="http://schemas.openxmlformats.org/presentationml/2006/ole">
            <mc:AlternateContent xmlns:mc="http://schemas.openxmlformats.org/markup-compatibility/2006">
              <mc:Choice xmlns:v="urn:schemas-microsoft-com:vml" Requires="v">
                <p:oleObj spid="_x0000_s8236" name="Equation" r:id="rId4" imgW="1079280" imgH="228600" progId="Equation.DSMT4">
                  <p:embed/>
                </p:oleObj>
              </mc:Choice>
              <mc:Fallback>
                <p:oleObj name="Equation" r:id="rId4" imgW="1079280" imgH="228600" progId="Equation.DSMT4">
                  <p:embed/>
                  <p:pic>
                    <p:nvPicPr>
                      <p:cNvPr id="0" name=""/>
                      <p:cNvPicPr/>
                      <p:nvPr/>
                    </p:nvPicPr>
                    <p:blipFill>
                      <a:blip r:embed="rId5"/>
                      <a:stretch>
                        <a:fillRect/>
                      </a:stretch>
                    </p:blipFill>
                    <p:spPr>
                      <a:xfrm>
                        <a:off x="2811780" y="1868320"/>
                        <a:ext cx="1744662" cy="369887"/>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6E6F0C7B-49BC-4AC4-8A91-AF1CBE980488}"/>
              </a:ext>
            </a:extLst>
          </p:cNvPr>
          <p:cNvGraphicFramePr>
            <a:graphicFrameLocks noChangeAspect="1"/>
          </p:cNvGraphicFramePr>
          <p:nvPr>
            <p:extLst>
              <p:ext uri="{D42A27DB-BD31-4B8C-83A1-F6EECF244321}">
                <p14:modId xmlns:p14="http://schemas.microsoft.com/office/powerpoint/2010/main" val="1700537534"/>
              </p:ext>
            </p:extLst>
          </p:nvPr>
        </p:nvGraphicFramePr>
        <p:xfrm>
          <a:off x="1376045" y="2232238"/>
          <a:ext cx="266700" cy="369888"/>
        </p:xfrm>
        <a:graphic>
          <a:graphicData uri="http://schemas.openxmlformats.org/presentationml/2006/ole">
            <mc:AlternateContent xmlns:mc="http://schemas.openxmlformats.org/markup-compatibility/2006">
              <mc:Choice xmlns:v="urn:schemas-microsoft-com:vml" Requires="v">
                <p:oleObj spid="_x0000_s8237" name="Equation" r:id="rId6" imgW="164880" imgH="228600" progId="Equation.DSMT4">
                  <p:embed/>
                </p:oleObj>
              </mc:Choice>
              <mc:Fallback>
                <p:oleObj name="Equation" r:id="rId6" imgW="164880" imgH="228600" progId="Equation.DSMT4">
                  <p:embed/>
                  <p:pic>
                    <p:nvPicPr>
                      <p:cNvPr id="7" name="对象 6">
                        <a:extLst>
                          <a:ext uri="{FF2B5EF4-FFF2-40B4-BE49-F238E27FC236}">
                            <a16:creationId xmlns:a16="http://schemas.microsoft.com/office/drawing/2014/main" id="{52C3E9F2-F083-4D0F-8282-BE1EA96E9E89}"/>
                          </a:ext>
                        </a:extLst>
                      </p:cNvPr>
                      <p:cNvPicPr/>
                      <p:nvPr/>
                    </p:nvPicPr>
                    <p:blipFill>
                      <a:blip r:embed="rId7"/>
                      <a:stretch>
                        <a:fillRect/>
                      </a:stretch>
                    </p:blipFill>
                    <p:spPr>
                      <a:xfrm>
                        <a:off x="1376045" y="2232238"/>
                        <a:ext cx="266700" cy="369888"/>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CD79207A-1043-46FF-B14E-C396DD52365F}"/>
              </a:ext>
            </a:extLst>
          </p:cNvPr>
          <p:cNvGraphicFramePr>
            <a:graphicFrameLocks noChangeAspect="1"/>
          </p:cNvGraphicFramePr>
          <p:nvPr>
            <p:extLst>
              <p:ext uri="{D42A27DB-BD31-4B8C-83A1-F6EECF244321}">
                <p14:modId xmlns:p14="http://schemas.microsoft.com/office/powerpoint/2010/main" val="1065457980"/>
              </p:ext>
            </p:extLst>
          </p:nvPr>
        </p:nvGraphicFramePr>
        <p:xfrm>
          <a:off x="932743" y="2513185"/>
          <a:ext cx="389169" cy="369887"/>
        </p:xfrm>
        <a:graphic>
          <a:graphicData uri="http://schemas.openxmlformats.org/presentationml/2006/ole">
            <mc:AlternateContent xmlns:mc="http://schemas.openxmlformats.org/markup-compatibility/2006">
              <mc:Choice xmlns:v="urn:schemas-microsoft-com:vml" Requires="v">
                <p:oleObj spid="_x0000_s8238" name="Equation" r:id="rId8" imgW="190440" imgH="228600" progId="Equation.DSMT4">
                  <p:embed/>
                </p:oleObj>
              </mc:Choice>
              <mc:Fallback>
                <p:oleObj name="Equation" r:id="rId8" imgW="190440" imgH="228600" progId="Equation.DSMT4">
                  <p:embed/>
                  <p:pic>
                    <p:nvPicPr>
                      <p:cNvPr id="7" name="对象 6">
                        <a:extLst>
                          <a:ext uri="{FF2B5EF4-FFF2-40B4-BE49-F238E27FC236}">
                            <a16:creationId xmlns:a16="http://schemas.microsoft.com/office/drawing/2014/main" id="{52C3E9F2-F083-4D0F-8282-BE1EA96E9E89}"/>
                          </a:ext>
                        </a:extLst>
                      </p:cNvPr>
                      <p:cNvPicPr/>
                      <p:nvPr/>
                    </p:nvPicPr>
                    <p:blipFill>
                      <a:blip r:embed="rId9"/>
                      <a:stretch>
                        <a:fillRect/>
                      </a:stretch>
                    </p:blipFill>
                    <p:spPr>
                      <a:xfrm>
                        <a:off x="932743" y="2513185"/>
                        <a:ext cx="389169" cy="369887"/>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8D49ED53-AFC4-44D0-A840-4F30BD62DB62}"/>
              </a:ext>
            </a:extLst>
          </p:cNvPr>
          <p:cNvGraphicFramePr>
            <a:graphicFrameLocks noChangeAspect="1"/>
          </p:cNvGraphicFramePr>
          <p:nvPr>
            <p:extLst>
              <p:ext uri="{D42A27DB-BD31-4B8C-83A1-F6EECF244321}">
                <p14:modId xmlns:p14="http://schemas.microsoft.com/office/powerpoint/2010/main" val="1022387131"/>
              </p:ext>
            </p:extLst>
          </p:nvPr>
        </p:nvGraphicFramePr>
        <p:xfrm>
          <a:off x="993458" y="2309465"/>
          <a:ext cx="206375" cy="266700"/>
        </p:xfrm>
        <a:graphic>
          <a:graphicData uri="http://schemas.openxmlformats.org/presentationml/2006/ole">
            <mc:AlternateContent xmlns:mc="http://schemas.openxmlformats.org/markup-compatibility/2006">
              <mc:Choice xmlns:v="urn:schemas-microsoft-com:vml" Requires="v">
                <p:oleObj spid="_x0000_s8239" name="Equation" r:id="rId10" imgW="126720" imgH="164880" progId="Equation.DSMT4">
                  <p:embed/>
                </p:oleObj>
              </mc:Choice>
              <mc:Fallback>
                <p:oleObj name="Equation" r:id="rId10" imgW="126720" imgH="164880" progId="Equation.DSMT4">
                  <p:embed/>
                  <p:pic>
                    <p:nvPicPr>
                      <p:cNvPr id="7" name="对象 6">
                        <a:extLst>
                          <a:ext uri="{FF2B5EF4-FFF2-40B4-BE49-F238E27FC236}">
                            <a16:creationId xmlns:a16="http://schemas.microsoft.com/office/drawing/2014/main" id="{52C3E9F2-F083-4D0F-8282-BE1EA96E9E89}"/>
                          </a:ext>
                        </a:extLst>
                      </p:cNvPr>
                      <p:cNvPicPr/>
                      <p:nvPr/>
                    </p:nvPicPr>
                    <p:blipFill>
                      <a:blip r:embed="rId11"/>
                      <a:stretch>
                        <a:fillRect/>
                      </a:stretch>
                    </p:blipFill>
                    <p:spPr>
                      <a:xfrm>
                        <a:off x="993458" y="2309465"/>
                        <a:ext cx="206375" cy="26670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EA506F22-7CD5-4860-B693-048B50D9CB86}"/>
              </a:ext>
            </a:extLst>
          </p:cNvPr>
          <p:cNvGraphicFramePr>
            <a:graphicFrameLocks noChangeAspect="1"/>
          </p:cNvGraphicFramePr>
          <p:nvPr>
            <p:extLst>
              <p:ext uri="{D42A27DB-BD31-4B8C-83A1-F6EECF244321}">
                <p14:modId xmlns:p14="http://schemas.microsoft.com/office/powerpoint/2010/main" val="3855360186"/>
              </p:ext>
            </p:extLst>
          </p:nvPr>
        </p:nvGraphicFramePr>
        <p:xfrm>
          <a:off x="500538" y="2505565"/>
          <a:ext cx="307975" cy="369888"/>
        </p:xfrm>
        <a:graphic>
          <a:graphicData uri="http://schemas.openxmlformats.org/presentationml/2006/ole">
            <mc:AlternateContent xmlns:mc="http://schemas.openxmlformats.org/markup-compatibility/2006">
              <mc:Choice xmlns:v="urn:schemas-microsoft-com:vml" Requires="v">
                <p:oleObj spid="_x0000_s8240" name="Equation" r:id="rId12" imgW="190440" imgH="228600" progId="Equation.DSMT4">
                  <p:embed/>
                </p:oleObj>
              </mc:Choice>
              <mc:Fallback>
                <p:oleObj name="Equation" r:id="rId12" imgW="190440" imgH="228600" progId="Equation.DSMT4">
                  <p:embed/>
                  <p:pic>
                    <p:nvPicPr>
                      <p:cNvPr id="7" name="对象 6">
                        <a:extLst>
                          <a:ext uri="{FF2B5EF4-FFF2-40B4-BE49-F238E27FC236}">
                            <a16:creationId xmlns:a16="http://schemas.microsoft.com/office/drawing/2014/main" id="{52C3E9F2-F083-4D0F-8282-BE1EA96E9E89}"/>
                          </a:ext>
                        </a:extLst>
                      </p:cNvPr>
                      <p:cNvPicPr/>
                      <p:nvPr/>
                    </p:nvPicPr>
                    <p:blipFill>
                      <a:blip r:embed="rId13"/>
                      <a:stretch>
                        <a:fillRect/>
                      </a:stretch>
                    </p:blipFill>
                    <p:spPr>
                      <a:xfrm>
                        <a:off x="500538" y="2505565"/>
                        <a:ext cx="307975" cy="369888"/>
                      </a:xfrm>
                      <a:prstGeom prst="rect">
                        <a:avLst/>
                      </a:prstGeom>
                    </p:spPr>
                  </p:pic>
                </p:oleObj>
              </mc:Fallback>
            </mc:AlternateContent>
          </a:graphicData>
        </a:graphic>
      </p:graphicFrame>
      <p:sp>
        <p:nvSpPr>
          <p:cNvPr id="28" name="文本框 27">
            <a:extLst>
              <a:ext uri="{FF2B5EF4-FFF2-40B4-BE49-F238E27FC236}">
                <a16:creationId xmlns:a16="http://schemas.microsoft.com/office/drawing/2014/main" id="{A245C659-1ACB-4335-A60D-FDFA4BBFCE7C}"/>
              </a:ext>
            </a:extLst>
          </p:cNvPr>
          <p:cNvSpPr txBox="1"/>
          <p:nvPr/>
        </p:nvSpPr>
        <p:spPr>
          <a:xfrm>
            <a:off x="436648" y="2827315"/>
            <a:ext cx="6489770" cy="1200329"/>
          </a:xfrm>
          <a:prstGeom prst="rect">
            <a:avLst/>
          </a:prstGeom>
          <a:noFill/>
        </p:spPr>
        <p:txBody>
          <a:bodyPr wrap="square">
            <a:spAutoFit/>
          </a:bodyPr>
          <a:lstStyle/>
          <a:p>
            <a:r>
              <a:rPr lang="zh-CN" altLang="en-US"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如右表所示，</a:t>
            </a:r>
            <a:r>
              <a:rPr lang="en-US" altLang="zh-CN" dirty="0" err="1">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Sionna</a:t>
            </a:r>
            <a:r>
              <a:rPr lang="zh-CN" altLang="en-US"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根据</a:t>
            </a:r>
            <a:r>
              <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 ITU-R P.2040-3</a:t>
            </a:r>
            <a:r>
              <a:rPr lang="en-US" altLang="zh-CN" sz="1200"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提供了预定义的材质。</a:t>
            </a:r>
            <a:endPar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其</a:t>
            </a:r>
            <a:r>
              <a:rPr lang="zh-CN" altLang="en-US"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材料频率依赖性</a:t>
            </a:r>
            <a:r>
              <a:rPr lang="zh-CN" altLang="en-US"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建模如下：</a:t>
            </a:r>
            <a:endPar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6A752DFF-0ADA-4D9E-84D9-031C45D708E0}"/>
              </a:ext>
            </a:extLst>
          </p:cNvPr>
          <p:cNvGraphicFramePr>
            <a:graphicFrameLocks noGrp="1"/>
          </p:cNvGraphicFramePr>
          <p:nvPr>
            <p:extLst>
              <p:ext uri="{D42A27DB-BD31-4B8C-83A1-F6EECF244321}">
                <p14:modId xmlns:p14="http://schemas.microsoft.com/office/powerpoint/2010/main" val="626350646"/>
              </p:ext>
            </p:extLst>
          </p:nvPr>
        </p:nvGraphicFramePr>
        <p:xfrm>
          <a:off x="7099617" y="1469639"/>
          <a:ext cx="4782024" cy="5084219"/>
        </p:xfrm>
        <a:graphic>
          <a:graphicData uri="http://schemas.openxmlformats.org/drawingml/2006/table">
            <a:tbl>
              <a:tblPr/>
              <a:tblGrid>
                <a:gridCol w="797004">
                  <a:extLst>
                    <a:ext uri="{9D8B030D-6E8A-4147-A177-3AD203B41FA5}">
                      <a16:colId xmlns:a16="http://schemas.microsoft.com/office/drawing/2014/main" val="2509077120"/>
                    </a:ext>
                  </a:extLst>
                </a:gridCol>
                <a:gridCol w="797004">
                  <a:extLst>
                    <a:ext uri="{9D8B030D-6E8A-4147-A177-3AD203B41FA5}">
                      <a16:colId xmlns:a16="http://schemas.microsoft.com/office/drawing/2014/main" val="2624819116"/>
                    </a:ext>
                  </a:extLst>
                </a:gridCol>
                <a:gridCol w="797004">
                  <a:extLst>
                    <a:ext uri="{9D8B030D-6E8A-4147-A177-3AD203B41FA5}">
                      <a16:colId xmlns:a16="http://schemas.microsoft.com/office/drawing/2014/main" val="212721798"/>
                    </a:ext>
                  </a:extLst>
                </a:gridCol>
                <a:gridCol w="797004">
                  <a:extLst>
                    <a:ext uri="{9D8B030D-6E8A-4147-A177-3AD203B41FA5}">
                      <a16:colId xmlns:a16="http://schemas.microsoft.com/office/drawing/2014/main" val="3909245577"/>
                    </a:ext>
                  </a:extLst>
                </a:gridCol>
                <a:gridCol w="797004">
                  <a:extLst>
                    <a:ext uri="{9D8B030D-6E8A-4147-A177-3AD203B41FA5}">
                      <a16:colId xmlns:a16="http://schemas.microsoft.com/office/drawing/2014/main" val="3922426476"/>
                    </a:ext>
                  </a:extLst>
                </a:gridCol>
                <a:gridCol w="797004">
                  <a:extLst>
                    <a:ext uri="{9D8B030D-6E8A-4147-A177-3AD203B41FA5}">
                      <a16:colId xmlns:a16="http://schemas.microsoft.com/office/drawing/2014/main" val="4254152828"/>
                    </a:ext>
                  </a:extLst>
                </a:gridCol>
              </a:tblGrid>
              <a:tr h="309543">
                <a:tc rowSpan="2">
                  <a:txBody>
                    <a:bodyPr/>
                    <a:lstStyle/>
                    <a:p>
                      <a:pPr fontAlgn="ctr"/>
                      <a:r>
                        <a:rPr lang="en-US" sz="700">
                          <a:effectLst/>
                        </a:rPr>
                        <a:t>Material type</a:t>
                      </a:r>
                      <a:r>
                        <a:rPr lang="en-US" altLang="zh-CN" sz="700">
                          <a:effectLst/>
                        </a:rPr>
                        <a:t>  </a:t>
                      </a:r>
                      <a:r>
                        <a:rPr lang="zh-CN" altLang="en-US" sz="700">
                          <a:effectLst/>
                          <a:ea typeface="inherit"/>
                        </a:rPr>
                        <a:t>材料类型</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gridSpan="2">
                  <a:txBody>
                    <a:bodyPr/>
                    <a:lstStyle/>
                    <a:p>
                      <a:pPr fontAlgn="ctr"/>
                      <a:r>
                        <a:rPr lang="en-US" sz="700">
                          <a:effectLst/>
                        </a:rPr>
                        <a:t>Real part of relative permittivity</a:t>
                      </a:r>
                      <a:br>
                        <a:rPr lang="en-US" altLang="zh-CN" sz="700">
                          <a:effectLst/>
                        </a:rPr>
                      </a:br>
                      <a:r>
                        <a:rPr lang="zh-CN" altLang="en-US" sz="700">
                          <a:effectLst/>
                          <a:ea typeface="inherit"/>
                        </a:rPr>
                        <a:t>相对介电常数的实部</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hMerge="1">
                  <a:txBody>
                    <a:bodyPr/>
                    <a:lstStyle/>
                    <a:p>
                      <a:endParaRPr lang="zh-CN" altLang="en-US"/>
                    </a:p>
                  </a:txBody>
                  <a:tcPr/>
                </a:tc>
                <a:tc gridSpan="2">
                  <a:txBody>
                    <a:bodyPr/>
                    <a:lstStyle/>
                    <a:p>
                      <a:pPr fontAlgn="ctr"/>
                      <a:r>
                        <a:rPr lang="en-US" sz="700">
                          <a:effectLst/>
                        </a:rPr>
                        <a:t>Conductivity [S/m]</a:t>
                      </a:r>
                      <a:r>
                        <a:rPr lang="en-US" altLang="zh-CN" sz="700">
                          <a:effectLst/>
                        </a:rPr>
                        <a:t>  </a:t>
                      </a:r>
                      <a:r>
                        <a:rPr lang="zh-CN" altLang="en-US" sz="700">
                          <a:effectLst/>
                          <a:ea typeface="inherit"/>
                        </a:rPr>
                        <a:t>电导率</a:t>
                      </a:r>
                      <a:r>
                        <a:rPr lang="en-US" altLang="zh-CN" sz="700">
                          <a:effectLst/>
                          <a:ea typeface="inherit"/>
                        </a:rPr>
                        <a:t>[S/m]</a:t>
                      </a:r>
                      <a:endParaRPr 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hMerge="1">
                  <a:txBody>
                    <a:bodyPr/>
                    <a:lstStyle/>
                    <a:p>
                      <a:endParaRPr lang="zh-CN" altLang="en-US"/>
                    </a:p>
                  </a:txBody>
                  <a:tcPr/>
                </a:tc>
                <a:tc rowSpan="2">
                  <a:txBody>
                    <a:bodyPr/>
                    <a:lstStyle/>
                    <a:p>
                      <a:pPr fontAlgn="ctr"/>
                      <a:r>
                        <a:rPr lang="en-US" sz="700">
                          <a:effectLst/>
                        </a:rPr>
                        <a:t>Frequency range (GHz)</a:t>
                      </a:r>
                      <a:r>
                        <a:rPr lang="en-US" altLang="zh-CN" sz="700">
                          <a:effectLst/>
                        </a:rPr>
                        <a:t>  </a:t>
                      </a:r>
                      <a:r>
                        <a:rPr lang="zh-CN" altLang="en-US" sz="700">
                          <a:effectLst/>
                          <a:ea typeface="inherit"/>
                        </a:rPr>
                        <a:t>频率范围（</a:t>
                      </a:r>
                      <a:r>
                        <a:rPr lang="en-US" altLang="zh-CN" sz="700">
                          <a:effectLst/>
                          <a:ea typeface="inherit"/>
                        </a:rPr>
                        <a:t>GHz</a:t>
                      </a:r>
                      <a:r>
                        <a:rPr lang="zh-CN" altLang="en-US" sz="700">
                          <a:effectLst/>
                          <a:ea typeface="inherit"/>
                        </a:rPr>
                        <a:t>）</a:t>
                      </a:r>
                      <a:endParaRPr 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4224338729"/>
                  </a:ext>
                </a:extLst>
              </a:tr>
              <a:tr h="243779">
                <a:tc vMerge="1">
                  <a:txBody>
                    <a:bodyPr/>
                    <a:lstStyle/>
                    <a:p>
                      <a:endParaRPr lang="zh-CN" altLang="en-US"/>
                    </a:p>
                  </a:txBody>
                  <a:tcPr/>
                </a:tc>
                <a:tc>
                  <a:txBody>
                    <a:bodyPr/>
                    <a:lstStyle/>
                    <a:p>
                      <a:pPr fontAlgn="ctr"/>
                      <a:r>
                        <a:rPr lang="en-US" sz="700">
                          <a:effectLst/>
                        </a:rPr>
                        <a:t>a</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sz="700">
                          <a:effectLst/>
                        </a:rPr>
                        <a:t>b</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sz="700">
                          <a:effectLst/>
                        </a:rPr>
                        <a:t>c</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sz="700">
                          <a:effectLst/>
                        </a:rPr>
                        <a:t>d</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vMerge="1">
                  <a:txBody>
                    <a:bodyPr/>
                    <a:lstStyle/>
                    <a:p>
                      <a:endParaRPr lang="zh-CN" altLang="en-US"/>
                    </a:p>
                  </a:txBody>
                  <a:tcPr/>
                </a:tc>
                <a:extLst>
                  <a:ext uri="{0D108BD9-81ED-4DB2-BD59-A6C34878D82A}">
                    <a16:rowId xmlns:a16="http://schemas.microsoft.com/office/drawing/2014/main" val="3132939585"/>
                  </a:ext>
                </a:extLst>
              </a:tr>
              <a:tr h="187654">
                <a:tc>
                  <a:txBody>
                    <a:bodyPr/>
                    <a:lstStyle/>
                    <a:p>
                      <a:pPr fontAlgn="ctr"/>
                      <a:r>
                        <a:rPr lang="en-US" sz="700">
                          <a:effectLst/>
                        </a:rPr>
                        <a:t>vacuum</a:t>
                      </a:r>
                      <a:r>
                        <a:rPr lang="en-US" altLang="zh-CN" sz="700">
                          <a:effectLst/>
                        </a:rPr>
                        <a:t>  </a:t>
                      </a:r>
                      <a:r>
                        <a:rPr lang="zh-CN" altLang="en-US" sz="700">
                          <a:effectLst/>
                          <a:ea typeface="inherit"/>
                        </a:rPr>
                        <a:t>真空</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0.001 – 100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831288003"/>
                  </a:ext>
                </a:extLst>
              </a:tr>
              <a:tr h="309543">
                <a:tc>
                  <a:txBody>
                    <a:bodyPr/>
                    <a:lstStyle/>
                    <a:p>
                      <a:pPr fontAlgn="ctr"/>
                      <a:r>
                        <a:rPr lang="en-US" sz="700">
                          <a:effectLst/>
                        </a:rPr>
                        <a:t>concrete</a:t>
                      </a:r>
                      <a:r>
                        <a:rPr lang="en-US" altLang="zh-CN" sz="700">
                          <a:effectLst/>
                        </a:rPr>
                        <a:t>  </a:t>
                      </a:r>
                      <a:r>
                        <a:rPr lang="zh-CN" altLang="en-US" sz="700">
                          <a:effectLst/>
                          <a:ea typeface="inherit"/>
                        </a:rPr>
                        <a:t>具体的</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dirty="0">
                          <a:effectLst/>
                        </a:rPr>
                        <a:t>5.24</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dirty="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0.0462</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0.7822</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 – 100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619109196"/>
                  </a:ext>
                </a:extLst>
              </a:tr>
              <a:tr h="187654">
                <a:tc>
                  <a:txBody>
                    <a:bodyPr/>
                    <a:lstStyle/>
                    <a:p>
                      <a:pPr fontAlgn="ctr"/>
                      <a:r>
                        <a:rPr lang="en-US" sz="700">
                          <a:effectLst/>
                        </a:rPr>
                        <a:t>brick</a:t>
                      </a:r>
                      <a:r>
                        <a:rPr lang="en-US" altLang="zh-CN" sz="700">
                          <a:effectLst/>
                        </a:rPr>
                        <a:t>  </a:t>
                      </a:r>
                      <a:r>
                        <a:rPr lang="zh-CN" altLang="en-US" sz="700">
                          <a:effectLst/>
                          <a:ea typeface="inherit"/>
                        </a:rPr>
                        <a:t>砖</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3.91</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0.0238</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0.16</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 – 40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249296396"/>
                  </a:ext>
                </a:extLst>
              </a:tr>
              <a:tr h="309543">
                <a:tc>
                  <a:txBody>
                    <a:bodyPr/>
                    <a:lstStyle/>
                    <a:p>
                      <a:pPr fontAlgn="ctr"/>
                      <a:r>
                        <a:rPr lang="en-US" sz="700">
                          <a:effectLst/>
                        </a:rPr>
                        <a:t>plasterboard</a:t>
                      </a:r>
                      <a:r>
                        <a:rPr lang="en-US" altLang="zh-CN" sz="700">
                          <a:effectLst/>
                        </a:rPr>
                        <a:t>  </a:t>
                      </a:r>
                      <a:r>
                        <a:rPr lang="zh-CN" altLang="en-US" sz="700">
                          <a:effectLst/>
                          <a:ea typeface="inherit"/>
                        </a:rPr>
                        <a:t>石膏板</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2.73</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0.0085</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0.9395</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 – 100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3811595886"/>
                  </a:ext>
                </a:extLst>
              </a:tr>
              <a:tr h="187654">
                <a:tc>
                  <a:txBody>
                    <a:bodyPr/>
                    <a:lstStyle/>
                    <a:p>
                      <a:pPr fontAlgn="ctr"/>
                      <a:r>
                        <a:rPr lang="en-US" sz="700">
                          <a:effectLst/>
                        </a:rPr>
                        <a:t>wood</a:t>
                      </a:r>
                      <a:r>
                        <a:rPr lang="en-US" altLang="zh-CN" sz="700">
                          <a:effectLst/>
                        </a:rPr>
                        <a:t>  </a:t>
                      </a:r>
                      <a:r>
                        <a:rPr lang="zh-CN" altLang="en-US" sz="700">
                          <a:effectLst/>
                          <a:ea typeface="inherit"/>
                        </a:rPr>
                        <a:t>木头</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1.99</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0.0047</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1.0718</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0.001 – 100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885410624"/>
                  </a:ext>
                </a:extLst>
              </a:tr>
              <a:tr h="187654">
                <a:tc rowSpan="2">
                  <a:txBody>
                    <a:bodyPr/>
                    <a:lstStyle/>
                    <a:p>
                      <a:pPr fontAlgn="ctr"/>
                      <a:r>
                        <a:rPr lang="en-US" sz="700">
                          <a:effectLst/>
                        </a:rPr>
                        <a:t>glass</a:t>
                      </a:r>
                      <a:r>
                        <a:rPr lang="en-US" altLang="zh-CN" sz="700">
                          <a:effectLst/>
                        </a:rPr>
                        <a:t>  </a:t>
                      </a:r>
                      <a:r>
                        <a:rPr lang="zh-CN" altLang="en-US" sz="700">
                          <a:effectLst/>
                          <a:ea typeface="inherit"/>
                        </a:rPr>
                        <a:t>玻璃</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6.31</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0.0036</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1.3394</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0.1 – 100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3935764706"/>
                  </a:ext>
                </a:extLst>
              </a:tr>
              <a:tr h="187654">
                <a:tc vMerge="1">
                  <a:txBody>
                    <a:bodyPr/>
                    <a:lstStyle/>
                    <a:p>
                      <a:endParaRPr lang="zh-CN" altLang="en-US"/>
                    </a:p>
                  </a:txBody>
                  <a:tcPr/>
                </a:tc>
                <a:tc>
                  <a:txBody>
                    <a:bodyPr/>
                    <a:lstStyle/>
                    <a:p>
                      <a:pPr fontAlgn="ctr"/>
                      <a:r>
                        <a:rPr lang="en-US" altLang="zh-CN" sz="700">
                          <a:effectLst/>
                        </a:rPr>
                        <a:t>5.79</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0.0004</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1.658</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220 – 450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447529844"/>
                  </a:ext>
                </a:extLst>
              </a:tr>
              <a:tr h="187654">
                <a:tc rowSpan="2">
                  <a:txBody>
                    <a:bodyPr/>
                    <a:lstStyle/>
                    <a:p>
                      <a:pPr fontAlgn="ctr"/>
                      <a:r>
                        <a:rPr lang="en-US" sz="700">
                          <a:effectLst/>
                        </a:rPr>
                        <a:t>ceiling_board</a:t>
                      </a:r>
                      <a:r>
                        <a:rPr lang="en-US" altLang="zh-CN" sz="700">
                          <a:effectLst/>
                        </a:rPr>
                        <a:t>  </a:t>
                      </a:r>
                      <a:r>
                        <a:rPr lang="zh-CN" altLang="en-US" sz="700">
                          <a:effectLst/>
                          <a:ea typeface="inherit"/>
                        </a:rPr>
                        <a:t>天花板</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1.48</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0.0011</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1.0750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 – 100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1837306333"/>
                  </a:ext>
                </a:extLst>
              </a:tr>
              <a:tr h="187654">
                <a:tc vMerge="1">
                  <a:txBody>
                    <a:bodyPr/>
                    <a:lstStyle/>
                    <a:p>
                      <a:endParaRPr lang="zh-CN" altLang="en-US"/>
                    </a:p>
                  </a:txBody>
                  <a:tcPr/>
                </a:tc>
                <a:tc>
                  <a:txBody>
                    <a:bodyPr/>
                    <a:lstStyle/>
                    <a:p>
                      <a:pPr fontAlgn="ctr"/>
                      <a:r>
                        <a:rPr lang="en-US" altLang="zh-CN" sz="700">
                          <a:effectLst/>
                        </a:rPr>
                        <a:t>1.52</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0.0029</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1.029</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220 – 450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251992100"/>
                  </a:ext>
                </a:extLst>
              </a:tr>
              <a:tr h="309543">
                <a:tc>
                  <a:txBody>
                    <a:bodyPr/>
                    <a:lstStyle/>
                    <a:p>
                      <a:pPr fontAlgn="ctr"/>
                      <a:r>
                        <a:rPr lang="en-US" sz="700">
                          <a:effectLst/>
                        </a:rPr>
                        <a:t>chipboard</a:t>
                      </a:r>
                      <a:r>
                        <a:rPr lang="en-US" altLang="zh-CN" sz="700">
                          <a:effectLst/>
                        </a:rPr>
                        <a:t>  </a:t>
                      </a:r>
                      <a:r>
                        <a:rPr lang="zh-CN" altLang="en-US" sz="700">
                          <a:effectLst/>
                          <a:ea typeface="inherit"/>
                        </a:rPr>
                        <a:t>刨花板</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2.58</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0.0217</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0.7800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 – 100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189675507"/>
                  </a:ext>
                </a:extLst>
              </a:tr>
              <a:tr h="309543">
                <a:tc>
                  <a:txBody>
                    <a:bodyPr/>
                    <a:lstStyle/>
                    <a:p>
                      <a:pPr fontAlgn="ctr"/>
                      <a:r>
                        <a:rPr lang="en-US" sz="700">
                          <a:effectLst/>
                        </a:rPr>
                        <a:t>plywood</a:t>
                      </a:r>
                      <a:r>
                        <a:rPr lang="en-US" altLang="zh-CN" sz="700">
                          <a:effectLst/>
                        </a:rPr>
                        <a:t>  </a:t>
                      </a:r>
                      <a:r>
                        <a:rPr lang="zh-CN" altLang="en-US" sz="700">
                          <a:effectLst/>
                          <a:ea typeface="inherit"/>
                        </a:rPr>
                        <a:t>胶合板</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2.71</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0.33</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 – 40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627634615"/>
                  </a:ext>
                </a:extLst>
              </a:tr>
              <a:tr h="309543">
                <a:tc>
                  <a:txBody>
                    <a:bodyPr/>
                    <a:lstStyle/>
                    <a:p>
                      <a:pPr fontAlgn="ctr"/>
                      <a:r>
                        <a:rPr lang="en-US" sz="700">
                          <a:effectLst/>
                        </a:rPr>
                        <a:t>marble</a:t>
                      </a:r>
                      <a:r>
                        <a:rPr lang="en-US" altLang="zh-CN" sz="700">
                          <a:effectLst/>
                        </a:rPr>
                        <a:t>  </a:t>
                      </a:r>
                      <a:r>
                        <a:rPr lang="zh-CN" altLang="en-US" sz="700">
                          <a:effectLst/>
                          <a:ea typeface="inherit"/>
                        </a:rPr>
                        <a:t>大理石</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7.074</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0.0055</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0.9262</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 – 60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132421312"/>
                  </a:ext>
                </a:extLst>
              </a:tr>
              <a:tr h="309543">
                <a:tc>
                  <a:txBody>
                    <a:bodyPr/>
                    <a:lstStyle/>
                    <a:p>
                      <a:pPr fontAlgn="ctr"/>
                      <a:r>
                        <a:rPr lang="en-US" sz="700">
                          <a:effectLst/>
                        </a:rPr>
                        <a:t>floorboard</a:t>
                      </a:r>
                      <a:r>
                        <a:rPr lang="en-US" altLang="zh-CN" sz="700">
                          <a:effectLst/>
                        </a:rPr>
                        <a:t>  </a:t>
                      </a:r>
                      <a:r>
                        <a:rPr lang="zh-CN" altLang="en-US" sz="700">
                          <a:effectLst/>
                          <a:ea typeface="inherit"/>
                        </a:rPr>
                        <a:t>地板</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3.66</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0.0044</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1.3515</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50 – 100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979212104"/>
                  </a:ext>
                </a:extLst>
              </a:tr>
              <a:tr h="187654">
                <a:tc>
                  <a:txBody>
                    <a:bodyPr/>
                    <a:lstStyle/>
                    <a:p>
                      <a:pPr fontAlgn="ctr"/>
                      <a:r>
                        <a:rPr lang="en-US" sz="700">
                          <a:effectLst/>
                        </a:rPr>
                        <a:t>metal</a:t>
                      </a:r>
                      <a:r>
                        <a:rPr lang="en-US" altLang="zh-CN" sz="700">
                          <a:effectLst/>
                        </a:rPr>
                        <a:t>  </a:t>
                      </a:r>
                      <a:r>
                        <a:rPr lang="zh-CN" altLang="en-US" sz="700">
                          <a:effectLst/>
                          <a:ea typeface="inherit"/>
                        </a:rPr>
                        <a:t>金属</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107</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 – 100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2431198968"/>
                  </a:ext>
                </a:extLst>
              </a:tr>
              <a:tr h="431432">
                <a:tc>
                  <a:txBody>
                    <a:bodyPr/>
                    <a:lstStyle/>
                    <a:p>
                      <a:pPr fontAlgn="ctr"/>
                      <a:r>
                        <a:rPr lang="en-US" sz="700">
                          <a:effectLst/>
                        </a:rPr>
                        <a:t>very_dry_ground</a:t>
                      </a:r>
                      <a:r>
                        <a:rPr lang="en-US" altLang="zh-CN" sz="700">
                          <a:effectLst/>
                        </a:rPr>
                        <a:t>  </a:t>
                      </a:r>
                      <a:r>
                        <a:rPr lang="zh-CN" altLang="en-US" sz="700">
                          <a:effectLst/>
                          <a:ea typeface="inherit"/>
                        </a:rPr>
                        <a:t>非常干燥的地面</a:t>
                      </a:r>
                      <a:endParaRPr 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3</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0.00015</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2.52</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 – 10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4191260193"/>
                  </a:ext>
                </a:extLst>
              </a:tr>
              <a:tr h="431432">
                <a:tc>
                  <a:txBody>
                    <a:bodyPr/>
                    <a:lstStyle/>
                    <a:p>
                      <a:pPr fontAlgn="ctr"/>
                      <a:r>
                        <a:rPr lang="en-US" sz="700">
                          <a:effectLst/>
                        </a:rPr>
                        <a:t>medium_dry_ground</a:t>
                      </a:r>
                      <a:r>
                        <a:rPr lang="en-US" altLang="zh-CN" sz="700">
                          <a:effectLst/>
                        </a:rPr>
                        <a:t>  </a:t>
                      </a:r>
                      <a:r>
                        <a:rPr lang="zh-CN" altLang="en-US" sz="700">
                          <a:effectLst/>
                          <a:ea typeface="inherit"/>
                        </a:rPr>
                        <a:t>中等干燥地面</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15</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-0.1</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0.035</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1.63</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tc>
                  <a:txBody>
                    <a:bodyPr/>
                    <a:lstStyle/>
                    <a:p>
                      <a:pPr fontAlgn="ctr"/>
                      <a:r>
                        <a:rPr lang="en-US" altLang="zh-CN" sz="700">
                          <a:effectLst/>
                        </a:rPr>
                        <a:t>1 – 10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2917600665"/>
                  </a:ext>
                </a:extLst>
              </a:tr>
              <a:tr h="309543">
                <a:tc>
                  <a:txBody>
                    <a:bodyPr/>
                    <a:lstStyle/>
                    <a:p>
                      <a:pPr fontAlgn="ctr"/>
                      <a:r>
                        <a:rPr lang="en-US" sz="700">
                          <a:effectLst/>
                        </a:rPr>
                        <a:t>wet_ground</a:t>
                      </a:r>
                      <a:r>
                        <a:rPr lang="en-US" altLang="zh-CN" sz="700">
                          <a:effectLst/>
                        </a:rPr>
                        <a:t>  </a:t>
                      </a:r>
                      <a:r>
                        <a:rPr lang="zh-CN" altLang="en-US" sz="700">
                          <a:effectLst/>
                          <a:ea typeface="inherit"/>
                        </a:rPr>
                        <a:t>湿地</a:t>
                      </a:r>
                      <a:endParaRPr lang="zh-CN" altLang="en-US" sz="700">
                        <a:effectLst/>
                      </a:endParaRP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30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-0.4</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0.15</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a:effectLst/>
                        </a:rPr>
                        <a:t>1.30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altLang="zh-CN" sz="700" dirty="0">
                          <a:effectLst/>
                        </a:rPr>
                        <a:t>1 – 10</a:t>
                      </a:r>
                    </a:p>
                  </a:txBody>
                  <a:tcPr marL="57557" marR="57557" marT="28779" marB="28779"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404284785"/>
                  </a:ext>
                </a:extLst>
              </a:tr>
            </a:tbl>
          </a:graphicData>
        </a:graphic>
      </p:graphicFrame>
      <p:graphicFrame>
        <p:nvGraphicFramePr>
          <p:cNvPr id="16" name="对象 15">
            <a:extLst>
              <a:ext uri="{FF2B5EF4-FFF2-40B4-BE49-F238E27FC236}">
                <a16:creationId xmlns:a16="http://schemas.microsoft.com/office/drawing/2014/main" id="{38EC1A0C-E25F-4015-B6E5-534009300A9B}"/>
              </a:ext>
            </a:extLst>
          </p:cNvPr>
          <p:cNvGraphicFramePr>
            <a:graphicFrameLocks noChangeAspect="1"/>
          </p:cNvGraphicFramePr>
          <p:nvPr>
            <p:extLst>
              <p:ext uri="{D42A27DB-BD31-4B8C-83A1-F6EECF244321}">
                <p14:modId xmlns:p14="http://schemas.microsoft.com/office/powerpoint/2010/main" val="212366775"/>
              </p:ext>
            </p:extLst>
          </p:nvPr>
        </p:nvGraphicFramePr>
        <p:xfrm>
          <a:off x="2490313" y="3739434"/>
          <a:ext cx="2219325" cy="434975"/>
        </p:xfrm>
        <a:graphic>
          <a:graphicData uri="http://schemas.openxmlformats.org/presentationml/2006/ole">
            <mc:AlternateContent xmlns:mc="http://schemas.openxmlformats.org/markup-compatibility/2006">
              <mc:Choice xmlns:v="urn:schemas-microsoft-com:vml" Requires="v">
                <p:oleObj spid="_x0000_s8241" name="Equation" r:id="rId14" imgW="1231560" imgH="241200" progId="Equation.DSMT4">
                  <p:embed/>
                </p:oleObj>
              </mc:Choice>
              <mc:Fallback>
                <p:oleObj name="Equation" r:id="rId14" imgW="1231560" imgH="241200" progId="Equation.DSMT4">
                  <p:embed/>
                  <p:pic>
                    <p:nvPicPr>
                      <p:cNvPr id="0" name=""/>
                      <p:cNvPicPr/>
                      <p:nvPr/>
                    </p:nvPicPr>
                    <p:blipFill>
                      <a:blip r:embed="rId15"/>
                      <a:stretch>
                        <a:fillRect/>
                      </a:stretch>
                    </p:blipFill>
                    <p:spPr>
                      <a:xfrm>
                        <a:off x="2490313" y="3739434"/>
                        <a:ext cx="2219325" cy="434975"/>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AF718E57-7C63-4FAA-9550-1AB428B0979C}"/>
              </a:ext>
            </a:extLst>
          </p:cNvPr>
          <p:cNvSpPr txBox="1"/>
          <p:nvPr/>
        </p:nvSpPr>
        <p:spPr>
          <a:xfrm>
            <a:off x="436648" y="4279185"/>
            <a:ext cx="6489770" cy="369332"/>
          </a:xfrm>
          <a:prstGeom prst="rect">
            <a:avLst/>
          </a:prstGeom>
          <a:noFill/>
        </p:spPr>
        <p:txBody>
          <a:bodyPr wrap="square">
            <a:spAutoFit/>
          </a:bodyPr>
          <a:lstStyle/>
          <a:p>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Sionna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会根据场景设置的频率自动调整相应的参数</a:t>
            </a:r>
          </a:p>
        </p:txBody>
      </p:sp>
      <p:sp>
        <p:nvSpPr>
          <p:cNvPr id="32" name="文本框 31">
            <a:extLst>
              <a:ext uri="{FF2B5EF4-FFF2-40B4-BE49-F238E27FC236}">
                <a16:creationId xmlns:a16="http://schemas.microsoft.com/office/drawing/2014/main" id="{40078F36-03AA-41FD-83E4-5AA3005D174F}"/>
              </a:ext>
            </a:extLst>
          </p:cNvPr>
          <p:cNvSpPr txBox="1"/>
          <p:nvPr/>
        </p:nvSpPr>
        <p:spPr>
          <a:xfrm>
            <a:off x="495761" y="6365631"/>
            <a:ext cx="10315198" cy="261610"/>
          </a:xfrm>
          <a:prstGeom prst="rect">
            <a:avLst/>
          </a:prstGeom>
          <a:noFill/>
        </p:spPr>
        <p:txBody>
          <a:bodyPr wrap="square">
            <a:spAutoFit/>
          </a:bodyPr>
          <a:lstStyle/>
          <a:p>
            <a:r>
              <a:rPr lang="en-US" altLang="zh-CN" sz="1100" u="sng" dirty="0">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1100" dirty="0"/>
              <a:t>https://www.itu.int/rec/R-REC-P.2040-3-202308-I/en</a:t>
            </a:r>
          </a:p>
        </p:txBody>
      </p:sp>
    </p:spTree>
    <p:extLst>
      <p:ext uri="{BB962C8B-B14F-4D97-AF65-F5344CB8AC3E}">
        <p14:creationId xmlns:p14="http://schemas.microsoft.com/office/powerpoint/2010/main" val="2387919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Lato" panose="020F0502020204030203" pitchFamily="34" charset="0"/>
              </a:rPr>
              <a:t>时间平均坡印廷矢量</a:t>
            </a:r>
            <a:endParaRPr lang="en-US" altLang="zh-CN" sz="2400" b="1" i="0" dirty="0">
              <a:solidFill>
                <a:srgbClr val="404040"/>
              </a:solidFill>
              <a:effectLst/>
              <a:latin typeface="Roboto Slab"/>
            </a:endParaRPr>
          </a:p>
        </p:txBody>
      </p:sp>
      <p:sp>
        <p:nvSpPr>
          <p:cNvPr id="15" name="文本框 14">
            <a:extLst>
              <a:ext uri="{FF2B5EF4-FFF2-40B4-BE49-F238E27FC236}">
                <a16:creationId xmlns:a16="http://schemas.microsoft.com/office/drawing/2014/main" id="{5AE8F257-C278-41E2-9454-0AB6C11C2637}"/>
              </a:ext>
            </a:extLst>
          </p:cNvPr>
          <p:cNvSpPr txBox="1"/>
          <p:nvPr/>
        </p:nvSpPr>
        <p:spPr>
          <a:xfrm>
            <a:off x="137160" y="1469639"/>
            <a:ext cx="11917680" cy="369332"/>
          </a:xfrm>
          <a:prstGeom prst="rect">
            <a:avLst/>
          </a:prstGeom>
          <a:noFill/>
        </p:spPr>
        <p:txBody>
          <a:bodyPr wrap="square">
            <a:spAutoFit/>
          </a:bodyPr>
          <a:lstStyle/>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i="0" dirty="0">
                <a:solidFill>
                  <a:srgbClr val="404040"/>
                </a:solidFill>
                <a:effectLst/>
                <a:latin typeface="微软雅黑" panose="020B0503020204020204" pitchFamily="34" charset="-122"/>
                <a:ea typeface="微软雅黑" panose="020B0503020204020204" pitchFamily="34" charset="-122"/>
              </a:rPr>
              <a:t>时间平均坡印廷矢量定义为</a:t>
            </a:r>
            <a:endParaRPr lang="en-US" altLang="zh-CN" sz="1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a:extLst>
              <a:ext uri="{FF2B5EF4-FFF2-40B4-BE49-F238E27FC236}">
                <a16:creationId xmlns:a16="http://schemas.microsoft.com/office/drawing/2014/main" id="{222ADA7C-C1E8-4598-BDA3-EC35C83763A4}"/>
              </a:ext>
            </a:extLst>
          </p:cNvPr>
          <p:cNvSpPr txBox="1"/>
          <p:nvPr/>
        </p:nvSpPr>
        <p:spPr>
          <a:xfrm>
            <a:off x="427180" y="2441855"/>
            <a:ext cx="10690399"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它描述的是定向</a:t>
            </a:r>
            <a:r>
              <a:rPr lang="zh-CN" altLang="en-US" b="1" i="0" dirty="0">
                <a:solidFill>
                  <a:srgbClr val="404040"/>
                </a:solidFill>
                <a:effectLst/>
                <a:latin typeface="微软雅黑" panose="020B0503020204020204" pitchFamily="34" charset="-122"/>
                <a:ea typeface="微软雅黑" panose="020B0503020204020204" pitchFamily="34" charset="-122"/>
              </a:rPr>
              <a:t>能量通量</a:t>
            </a:r>
            <a:r>
              <a:rPr lang="zh-CN" altLang="en-US" b="0" i="0" dirty="0">
                <a:solidFill>
                  <a:srgbClr val="404040"/>
                </a:solidFill>
                <a:effectLst/>
                <a:latin typeface="微软雅黑" panose="020B0503020204020204" pitchFamily="34" charset="-122"/>
                <a:ea typeface="微软雅黑" panose="020B0503020204020204" pitchFamily="34" charset="-122"/>
              </a:rPr>
              <a:t>（</a:t>
            </a:r>
            <a:r>
              <a:rPr lang="en-US" altLang="zh-CN" b="0" i="0" dirty="0">
                <a:solidFill>
                  <a:srgbClr val="404040"/>
                </a:solidFill>
                <a:effectLst/>
                <a:latin typeface="微软雅黑" panose="020B0503020204020204" pitchFamily="34" charset="-122"/>
                <a:ea typeface="微软雅黑" panose="020B0503020204020204" pitchFamily="34" charset="-122"/>
              </a:rPr>
              <a:t>W/m²</a:t>
            </a:r>
            <a:r>
              <a:rPr lang="zh-CN" altLang="en-US" b="0" i="0" dirty="0">
                <a:solidFill>
                  <a:srgbClr val="404040"/>
                </a:solidFill>
                <a:effectLst/>
                <a:latin typeface="微软雅黑" panose="020B0503020204020204" pitchFamily="34" charset="-122"/>
                <a:ea typeface="微软雅黑" panose="020B0503020204020204" pitchFamily="34" charset="-122"/>
              </a:rPr>
              <a:t>），即</a:t>
            </a:r>
            <a:r>
              <a:rPr lang="zh-CN" altLang="en-US" b="1" i="0" dirty="0">
                <a:solidFill>
                  <a:srgbClr val="404040"/>
                </a:solidFill>
                <a:effectLst/>
                <a:latin typeface="微软雅黑" panose="020B0503020204020204" pitchFamily="34" charset="-122"/>
                <a:ea typeface="微软雅黑" panose="020B0503020204020204" pitchFamily="34" charset="-122"/>
              </a:rPr>
              <a:t>单位时间内单位面积的能量传输</a:t>
            </a:r>
            <a:r>
              <a:rPr lang="zh-CN" altLang="en-US" b="0" i="0" dirty="0">
                <a:solidFill>
                  <a:srgbClr val="404040"/>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FE97D5A7-B6D4-4464-BCDB-C9DA69DBE30D}"/>
              </a:ext>
            </a:extLst>
          </p:cNvPr>
          <p:cNvSpPr txBox="1"/>
          <p:nvPr/>
        </p:nvSpPr>
        <p:spPr>
          <a:xfrm>
            <a:off x="427180" y="2811187"/>
            <a:ext cx="11271828"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光是一种电磁波，电磁波传播的时候，能量也在传播。在空间中某一点的坡印廷矢量的瞬时值是变化的，但在</a:t>
            </a:r>
            <a:r>
              <a:rPr lang="zh-CN" altLang="en-US" dirty="0">
                <a:solidFill>
                  <a:srgbClr val="C00000"/>
                </a:solidFill>
                <a:latin typeface="微软雅黑" panose="020B0503020204020204" pitchFamily="34" charset="-122"/>
                <a:ea typeface="微软雅黑" panose="020B0503020204020204" pitchFamily="34" charset="-122"/>
              </a:rPr>
              <a:t>周期内其具有一个平均值</a:t>
            </a:r>
            <a:r>
              <a:rPr lang="zh-CN" altLang="en-US" dirty="0">
                <a:latin typeface="微软雅黑" panose="020B0503020204020204" pitchFamily="34" charset="-122"/>
                <a:ea typeface="微软雅黑" panose="020B0503020204020204" pitchFamily="34" charset="-122"/>
              </a:rPr>
              <a:t>，该值被定义为</a:t>
            </a:r>
            <a:r>
              <a:rPr lang="zh-CN" altLang="en-US" b="1" dirty="0">
                <a:latin typeface="微软雅黑" panose="020B0503020204020204" pitchFamily="34" charset="-122"/>
                <a:ea typeface="微软雅黑" panose="020B0503020204020204" pitchFamily="34" charset="-122"/>
              </a:rPr>
              <a:t>光强</a:t>
            </a:r>
            <a:r>
              <a:rPr lang="zh-CN" altLang="en-US" dirty="0">
                <a:latin typeface="微软雅黑" panose="020B0503020204020204" pitchFamily="34" charset="-122"/>
                <a:ea typeface="微软雅黑" panose="020B0503020204020204" pitchFamily="34" charset="-122"/>
              </a:rPr>
              <a:t>。表达式如下：</a:t>
            </a:r>
          </a:p>
          <a:p>
            <a:endParaRPr lang="zh-CN" altLang="en-US" dirty="0"/>
          </a:p>
        </p:txBody>
      </p:sp>
      <p:graphicFrame>
        <p:nvGraphicFramePr>
          <p:cNvPr id="13" name="对象 12">
            <a:extLst>
              <a:ext uri="{FF2B5EF4-FFF2-40B4-BE49-F238E27FC236}">
                <a16:creationId xmlns:a16="http://schemas.microsoft.com/office/drawing/2014/main" id="{4D1397A8-D7C4-4468-B998-E9BEE98E0B0F}"/>
              </a:ext>
            </a:extLst>
          </p:cNvPr>
          <p:cNvGraphicFramePr>
            <a:graphicFrameLocks noChangeAspect="1"/>
          </p:cNvGraphicFramePr>
          <p:nvPr>
            <p:extLst>
              <p:ext uri="{D42A27DB-BD31-4B8C-83A1-F6EECF244321}">
                <p14:modId xmlns:p14="http://schemas.microsoft.com/office/powerpoint/2010/main" val="2915972000"/>
              </p:ext>
            </p:extLst>
          </p:nvPr>
        </p:nvGraphicFramePr>
        <p:xfrm>
          <a:off x="3828954" y="1815719"/>
          <a:ext cx="3886850" cy="600695"/>
        </p:xfrm>
        <a:graphic>
          <a:graphicData uri="http://schemas.openxmlformats.org/presentationml/2006/ole">
            <mc:AlternateContent xmlns:mc="http://schemas.openxmlformats.org/markup-compatibility/2006">
              <mc:Choice xmlns:v="urn:schemas-microsoft-com:vml" Requires="v">
                <p:oleObj spid="_x0000_s9237" name="Equation" r:id="rId4" imgW="2793960" imgH="431640" progId="Equation.DSMT4">
                  <p:embed/>
                </p:oleObj>
              </mc:Choice>
              <mc:Fallback>
                <p:oleObj name="Equation" r:id="rId4" imgW="2793960" imgH="431640" progId="Equation.DSMT4">
                  <p:embed/>
                  <p:pic>
                    <p:nvPicPr>
                      <p:cNvPr id="0" name=""/>
                      <p:cNvPicPr/>
                      <p:nvPr/>
                    </p:nvPicPr>
                    <p:blipFill>
                      <a:blip r:embed="rId5"/>
                      <a:stretch>
                        <a:fillRect/>
                      </a:stretch>
                    </p:blipFill>
                    <p:spPr>
                      <a:xfrm>
                        <a:off x="3828954" y="1815719"/>
                        <a:ext cx="3886850" cy="600695"/>
                      </a:xfrm>
                      <a:prstGeom prst="rect">
                        <a:avLst/>
                      </a:prstGeom>
                    </p:spPr>
                  </p:pic>
                </p:oleObj>
              </mc:Fallback>
            </mc:AlternateContent>
          </a:graphicData>
        </a:graphic>
      </p:graphicFrame>
      <p:pic>
        <p:nvPicPr>
          <p:cNvPr id="9220" name="Picture 4" descr="光场波印廷矢量 - 知乎">
            <a:extLst>
              <a:ext uri="{FF2B5EF4-FFF2-40B4-BE49-F238E27FC236}">
                <a16:creationId xmlns:a16="http://schemas.microsoft.com/office/drawing/2014/main" id="{2145A816-83F9-494C-BF2C-4B9777FA9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722" y="3373671"/>
            <a:ext cx="5037474" cy="23508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对象 22">
            <a:extLst>
              <a:ext uri="{FF2B5EF4-FFF2-40B4-BE49-F238E27FC236}">
                <a16:creationId xmlns:a16="http://schemas.microsoft.com/office/drawing/2014/main" id="{F2B840B2-9154-4DF2-9E23-0EED0F152966}"/>
              </a:ext>
            </a:extLst>
          </p:cNvPr>
          <p:cNvGraphicFramePr>
            <a:graphicFrameLocks noChangeAspect="1"/>
          </p:cNvGraphicFramePr>
          <p:nvPr>
            <p:extLst>
              <p:ext uri="{D42A27DB-BD31-4B8C-83A1-F6EECF244321}">
                <p14:modId xmlns:p14="http://schemas.microsoft.com/office/powerpoint/2010/main" val="697322164"/>
              </p:ext>
            </p:extLst>
          </p:nvPr>
        </p:nvGraphicFramePr>
        <p:xfrm>
          <a:off x="8578850" y="4479925"/>
          <a:ext cx="114300" cy="177800"/>
        </p:xfrm>
        <a:graphic>
          <a:graphicData uri="http://schemas.openxmlformats.org/presentationml/2006/ole">
            <mc:AlternateContent xmlns:mc="http://schemas.openxmlformats.org/markup-compatibility/2006">
              <mc:Choice xmlns:v="urn:schemas-microsoft-com:vml" Requires="v">
                <p:oleObj spid="_x0000_s9238" name="Equation" r:id="rId7" imgW="114120" imgH="177480" progId="Equation.DSMT4">
                  <p:embed/>
                </p:oleObj>
              </mc:Choice>
              <mc:Fallback>
                <p:oleObj name="Equation" r:id="rId7" imgW="114120" imgH="177480" progId="Equation.DSMT4">
                  <p:embed/>
                  <p:pic>
                    <p:nvPicPr>
                      <p:cNvPr id="0" name=""/>
                      <p:cNvPicPr/>
                      <p:nvPr/>
                    </p:nvPicPr>
                    <p:blipFill>
                      <a:blip r:embed="rId8"/>
                      <a:stretch>
                        <a:fillRect/>
                      </a:stretch>
                    </p:blipFill>
                    <p:spPr>
                      <a:xfrm>
                        <a:off x="8578850" y="4479925"/>
                        <a:ext cx="114300" cy="17780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FCA4C3A5-A96B-4D10-A14C-DCD9AFE4B7D6}"/>
              </a:ext>
            </a:extLst>
          </p:cNvPr>
          <p:cNvGraphicFramePr>
            <a:graphicFrameLocks noChangeAspect="1"/>
          </p:cNvGraphicFramePr>
          <p:nvPr>
            <p:extLst>
              <p:ext uri="{D42A27DB-BD31-4B8C-83A1-F6EECF244321}">
                <p14:modId xmlns:p14="http://schemas.microsoft.com/office/powerpoint/2010/main" val="3224059485"/>
              </p:ext>
            </p:extLst>
          </p:nvPr>
        </p:nvGraphicFramePr>
        <p:xfrm>
          <a:off x="2081759" y="3429000"/>
          <a:ext cx="4364376" cy="686780"/>
        </p:xfrm>
        <a:graphic>
          <a:graphicData uri="http://schemas.openxmlformats.org/presentationml/2006/ole">
            <mc:AlternateContent xmlns:mc="http://schemas.openxmlformats.org/markup-compatibility/2006">
              <mc:Choice xmlns:v="urn:schemas-microsoft-com:vml" Requires="v">
                <p:oleObj spid="_x0000_s9239" name="Equation" r:id="rId9" imgW="2501640" imgH="393480" progId="Equation.DSMT4">
                  <p:embed/>
                </p:oleObj>
              </mc:Choice>
              <mc:Fallback>
                <p:oleObj name="Equation" r:id="rId9" imgW="2501640" imgH="393480" progId="Equation.DSMT4">
                  <p:embed/>
                  <p:pic>
                    <p:nvPicPr>
                      <p:cNvPr id="0" name=""/>
                      <p:cNvPicPr/>
                      <p:nvPr/>
                    </p:nvPicPr>
                    <p:blipFill>
                      <a:blip r:embed="rId10"/>
                      <a:stretch>
                        <a:fillRect/>
                      </a:stretch>
                    </p:blipFill>
                    <p:spPr>
                      <a:xfrm>
                        <a:off x="2081759" y="3429000"/>
                        <a:ext cx="4364376" cy="686780"/>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FFACEDBE-C23A-402D-B730-AF42582A6D48}"/>
              </a:ext>
            </a:extLst>
          </p:cNvPr>
          <p:cNvGraphicFramePr>
            <a:graphicFrameLocks noChangeAspect="1"/>
          </p:cNvGraphicFramePr>
          <p:nvPr>
            <p:extLst>
              <p:ext uri="{D42A27DB-BD31-4B8C-83A1-F6EECF244321}">
                <p14:modId xmlns:p14="http://schemas.microsoft.com/office/powerpoint/2010/main" val="1551992507"/>
              </p:ext>
            </p:extLst>
          </p:nvPr>
        </p:nvGraphicFramePr>
        <p:xfrm>
          <a:off x="3606800" y="4585312"/>
          <a:ext cx="1681480" cy="668280"/>
        </p:xfrm>
        <a:graphic>
          <a:graphicData uri="http://schemas.openxmlformats.org/presentationml/2006/ole">
            <mc:AlternateContent xmlns:mc="http://schemas.openxmlformats.org/markup-compatibility/2006">
              <mc:Choice xmlns:v="urn:schemas-microsoft-com:vml" Requires="v">
                <p:oleObj spid="_x0000_s9240" name="Equation" r:id="rId11" imgW="990360" imgH="393480" progId="Equation.DSMT4">
                  <p:embed/>
                </p:oleObj>
              </mc:Choice>
              <mc:Fallback>
                <p:oleObj name="Equation" r:id="rId11" imgW="990360" imgH="393480" progId="Equation.DSMT4">
                  <p:embed/>
                  <p:pic>
                    <p:nvPicPr>
                      <p:cNvPr id="0" name=""/>
                      <p:cNvPicPr/>
                      <p:nvPr/>
                    </p:nvPicPr>
                    <p:blipFill>
                      <a:blip r:embed="rId12"/>
                      <a:stretch>
                        <a:fillRect/>
                      </a:stretch>
                    </p:blipFill>
                    <p:spPr>
                      <a:xfrm>
                        <a:off x="3606800" y="4585312"/>
                        <a:ext cx="1681480" cy="668280"/>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7A1EB22D-DC3D-4965-996D-FB2E7F42D708}"/>
              </a:ext>
            </a:extLst>
          </p:cNvPr>
          <p:cNvSpPr txBox="1"/>
          <p:nvPr/>
        </p:nvSpPr>
        <p:spPr>
          <a:xfrm>
            <a:off x="427180" y="4148776"/>
            <a:ext cx="10690399"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通过三角函数公式和欧拉公式，上式可化简为，</a:t>
            </a:r>
          </a:p>
        </p:txBody>
      </p:sp>
      <p:sp>
        <p:nvSpPr>
          <p:cNvPr id="32" name="文本框 31">
            <a:extLst>
              <a:ext uri="{FF2B5EF4-FFF2-40B4-BE49-F238E27FC236}">
                <a16:creationId xmlns:a16="http://schemas.microsoft.com/office/drawing/2014/main" id="{4E59657C-2951-49EB-A9BE-FE5BFD6E5E81}"/>
              </a:ext>
            </a:extLst>
          </p:cNvPr>
          <p:cNvSpPr txBox="1"/>
          <p:nvPr/>
        </p:nvSpPr>
        <p:spPr>
          <a:xfrm>
            <a:off x="475440" y="5327179"/>
            <a:ext cx="10690399"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因此，光强为能流密度在一个周期内的平均值。</a:t>
            </a:r>
          </a:p>
        </p:txBody>
      </p:sp>
      <p:sp>
        <p:nvSpPr>
          <p:cNvPr id="33" name="文本框 32">
            <a:extLst>
              <a:ext uri="{FF2B5EF4-FFF2-40B4-BE49-F238E27FC236}">
                <a16:creationId xmlns:a16="http://schemas.microsoft.com/office/drawing/2014/main" id="{1E7A86F5-07AB-4683-B9F9-8F6475232E5C}"/>
              </a:ext>
            </a:extLst>
          </p:cNvPr>
          <p:cNvSpPr txBox="1"/>
          <p:nvPr/>
        </p:nvSpPr>
        <p:spPr>
          <a:xfrm>
            <a:off x="495761" y="5809219"/>
            <a:ext cx="10690399" cy="369332"/>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rPr>
              <a:t>相机曝光、人眼感光细胞、无相位信息？</a:t>
            </a:r>
          </a:p>
        </p:txBody>
      </p:sp>
    </p:spTree>
    <p:extLst>
      <p:ext uri="{BB962C8B-B14F-4D97-AF65-F5344CB8AC3E}">
        <p14:creationId xmlns:p14="http://schemas.microsoft.com/office/powerpoint/2010/main" val="308096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远场天线建模</a:t>
            </a:r>
            <a:endParaRPr lang="en-US" altLang="zh-CN" sz="2400" b="1" i="0" dirty="0">
              <a:solidFill>
                <a:srgbClr val="404040"/>
              </a:solidFill>
              <a:effectLst/>
              <a:latin typeface="Roboto Slab"/>
            </a:endParaRPr>
          </a:p>
        </p:txBody>
      </p:sp>
      <p:sp>
        <p:nvSpPr>
          <p:cNvPr id="17" name="文本框 16">
            <a:extLst>
              <a:ext uri="{FF2B5EF4-FFF2-40B4-BE49-F238E27FC236}">
                <a16:creationId xmlns:a16="http://schemas.microsoft.com/office/drawing/2014/main" id="{0ECF607B-32BA-475A-8463-42213E556DE5}"/>
              </a:ext>
            </a:extLst>
          </p:cNvPr>
          <p:cNvSpPr txBox="1"/>
          <p:nvPr/>
        </p:nvSpPr>
        <p:spPr>
          <a:xfrm>
            <a:off x="716280" y="3244334"/>
            <a:ext cx="8199120" cy="369332"/>
          </a:xfrm>
          <a:prstGeom prst="rect">
            <a:avLst/>
          </a:prstGeom>
          <a:noFill/>
        </p:spPr>
        <p:txBody>
          <a:bodyPr wrap="square">
            <a:spAutoFit/>
          </a:bodyPr>
          <a:lstStyle/>
          <a:p>
            <a:r>
              <a:rPr lang="zh-CN" altLang="en-US" i="0" dirty="0">
                <a:solidFill>
                  <a:srgbClr val="404040"/>
                </a:solidFill>
                <a:effectLst/>
                <a:latin typeface="微软雅黑" panose="020B0503020204020204" pitchFamily="34" charset="-122"/>
                <a:ea typeface="微软雅黑" panose="020B0503020204020204" pitchFamily="34" charset="-122"/>
              </a:rPr>
              <a:t>假设自由空间中天线的电远场可以用源自天线中心的球面波来描述：</a:t>
            </a:r>
            <a:endParaRPr lang="zh-CN" altLang="en-US"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45A230A7-596F-4E12-9D2A-CB735CF3B243}"/>
              </a:ext>
            </a:extLst>
          </p:cNvPr>
          <p:cNvSpPr txBox="1"/>
          <p:nvPr/>
        </p:nvSpPr>
        <p:spPr>
          <a:xfrm>
            <a:off x="716280" y="4428763"/>
            <a:ext cx="6096000" cy="369332"/>
          </a:xfrm>
          <a:prstGeom prst="rect">
            <a:avLst/>
          </a:prstGeom>
          <a:noFill/>
        </p:spPr>
        <p:txBody>
          <a:bodyPr wrap="square">
            <a:spAutoFit/>
          </a:bodyPr>
          <a:lstStyle/>
          <a:p>
            <a:r>
              <a:rPr lang="zh-CN" altLang="en-US" i="0" dirty="0">
                <a:solidFill>
                  <a:srgbClr val="404040"/>
                </a:solidFill>
                <a:effectLst/>
                <a:latin typeface="微软雅黑" panose="020B0503020204020204" pitchFamily="34" charset="-122"/>
                <a:ea typeface="微软雅黑" panose="020B0503020204020204" pitchFamily="34" charset="-122"/>
              </a:rPr>
              <a:t>这种球面波的时间平均坡印廷矢量为</a:t>
            </a:r>
            <a:endParaRPr lang="zh-CN" altLang="en-US" dirty="0">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7A4A8E30-0B58-4B7C-9E3D-518FF744C44C}"/>
              </a:ext>
            </a:extLst>
          </p:cNvPr>
          <p:cNvGraphicFramePr>
            <a:graphicFrameLocks noChangeAspect="1"/>
          </p:cNvGraphicFramePr>
          <p:nvPr>
            <p:extLst>
              <p:ext uri="{D42A27DB-BD31-4B8C-83A1-F6EECF244321}">
                <p14:modId xmlns:p14="http://schemas.microsoft.com/office/powerpoint/2010/main" val="1348590935"/>
              </p:ext>
            </p:extLst>
          </p:nvPr>
        </p:nvGraphicFramePr>
        <p:xfrm>
          <a:off x="3822241" y="3569201"/>
          <a:ext cx="4486557" cy="638174"/>
        </p:xfrm>
        <a:graphic>
          <a:graphicData uri="http://schemas.openxmlformats.org/presentationml/2006/ole">
            <mc:AlternateContent xmlns:mc="http://schemas.openxmlformats.org/markup-compatibility/2006">
              <mc:Choice xmlns:v="urn:schemas-microsoft-com:vml" Requires="v">
                <p:oleObj spid="_x0000_s12321" name="Equation" r:id="rId4" imgW="2946240" imgH="419040" progId="Equation.DSMT4">
                  <p:embed/>
                </p:oleObj>
              </mc:Choice>
              <mc:Fallback>
                <p:oleObj name="Equation" r:id="rId4" imgW="2946240" imgH="419040" progId="Equation.DSMT4">
                  <p:embed/>
                  <p:pic>
                    <p:nvPicPr>
                      <p:cNvPr id="10" name="对象 9">
                        <a:extLst>
                          <a:ext uri="{FF2B5EF4-FFF2-40B4-BE49-F238E27FC236}">
                            <a16:creationId xmlns:a16="http://schemas.microsoft.com/office/drawing/2014/main" id="{7A4A8E30-0B58-4B7C-9E3D-518FF744C44C}"/>
                          </a:ext>
                        </a:extLst>
                      </p:cNvPr>
                      <p:cNvPicPr/>
                      <p:nvPr/>
                    </p:nvPicPr>
                    <p:blipFill>
                      <a:blip r:embed="rId5"/>
                      <a:stretch>
                        <a:fillRect/>
                      </a:stretch>
                    </p:blipFill>
                    <p:spPr>
                      <a:xfrm>
                        <a:off x="3822241" y="3569201"/>
                        <a:ext cx="4486557" cy="638174"/>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55825EB4-8D00-4011-9345-5F3AF85B8D89}"/>
              </a:ext>
            </a:extLst>
          </p:cNvPr>
          <p:cNvGraphicFramePr>
            <a:graphicFrameLocks noChangeAspect="1"/>
          </p:cNvGraphicFramePr>
          <p:nvPr>
            <p:extLst>
              <p:ext uri="{D42A27DB-BD31-4B8C-83A1-F6EECF244321}">
                <p14:modId xmlns:p14="http://schemas.microsoft.com/office/powerpoint/2010/main" val="1014076084"/>
              </p:ext>
            </p:extLst>
          </p:nvPr>
        </p:nvGraphicFramePr>
        <p:xfrm>
          <a:off x="4815840" y="6005028"/>
          <a:ext cx="2142640" cy="626621"/>
        </p:xfrm>
        <a:graphic>
          <a:graphicData uri="http://schemas.openxmlformats.org/presentationml/2006/ole">
            <mc:AlternateContent xmlns:mc="http://schemas.openxmlformats.org/markup-compatibility/2006">
              <mc:Choice xmlns:v="urn:schemas-microsoft-com:vml" Requires="v">
                <p:oleObj spid="_x0000_s12322" name="Equation" r:id="rId6" imgW="1346040" imgH="393480" progId="Equation.DSMT4">
                  <p:embed/>
                </p:oleObj>
              </mc:Choice>
              <mc:Fallback>
                <p:oleObj name="Equation" r:id="rId6" imgW="1346040" imgH="393480" progId="Equation.DSMT4">
                  <p:embed/>
                  <p:pic>
                    <p:nvPicPr>
                      <p:cNvPr id="15" name="对象 14">
                        <a:extLst>
                          <a:ext uri="{FF2B5EF4-FFF2-40B4-BE49-F238E27FC236}">
                            <a16:creationId xmlns:a16="http://schemas.microsoft.com/office/drawing/2014/main" id="{55825EB4-8D00-4011-9345-5F3AF85B8D89}"/>
                          </a:ext>
                        </a:extLst>
                      </p:cNvPr>
                      <p:cNvPicPr/>
                      <p:nvPr/>
                    </p:nvPicPr>
                    <p:blipFill>
                      <a:blip r:embed="rId7"/>
                      <a:stretch>
                        <a:fillRect/>
                      </a:stretch>
                    </p:blipFill>
                    <p:spPr>
                      <a:xfrm>
                        <a:off x="4815840" y="6005028"/>
                        <a:ext cx="2142640" cy="626621"/>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24C7BDE6-452C-41B6-B824-8F0B36FD08B4}"/>
              </a:ext>
            </a:extLst>
          </p:cNvPr>
          <p:cNvGraphicFramePr>
            <a:graphicFrameLocks noChangeAspect="1"/>
          </p:cNvGraphicFramePr>
          <p:nvPr>
            <p:extLst>
              <p:ext uri="{D42A27DB-BD31-4B8C-83A1-F6EECF244321}">
                <p14:modId xmlns:p14="http://schemas.microsoft.com/office/powerpoint/2010/main" val="2883026325"/>
              </p:ext>
            </p:extLst>
          </p:nvPr>
        </p:nvGraphicFramePr>
        <p:xfrm>
          <a:off x="4676552" y="4812612"/>
          <a:ext cx="2777934" cy="638174"/>
        </p:xfrm>
        <a:graphic>
          <a:graphicData uri="http://schemas.openxmlformats.org/presentationml/2006/ole">
            <mc:AlternateContent xmlns:mc="http://schemas.openxmlformats.org/markup-compatibility/2006">
              <mc:Choice xmlns:v="urn:schemas-microsoft-com:vml" Requires="v">
                <p:oleObj spid="_x0000_s12323" name="Equation" r:id="rId8" imgW="1879560" imgH="431640" progId="Equation.DSMT4">
                  <p:embed/>
                </p:oleObj>
              </mc:Choice>
              <mc:Fallback>
                <p:oleObj name="Equation" r:id="rId8" imgW="1879560" imgH="431640" progId="Equation.DSMT4">
                  <p:embed/>
                  <p:pic>
                    <p:nvPicPr>
                      <p:cNvPr id="18" name="对象 17">
                        <a:extLst>
                          <a:ext uri="{FF2B5EF4-FFF2-40B4-BE49-F238E27FC236}">
                            <a16:creationId xmlns:a16="http://schemas.microsoft.com/office/drawing/2014/main" id="{24C7BDE6-452C-41B6-B824-8F0B36FD08B4}"/>
                          </a:ext>
                        </a:extLst>
                      </p:cNvPr>
                      <p:cNvPicPr/>
                      <p:nvPr/>
                    </p:nvPicPr>
                    <p:blipFill>
                      <a:blip r:embed="rId9"/>
                      <a:stretch>
                        <a:fillRect/>
                      </a:stretch>
                    </p:blipFill>
                    <p:spPr>
                      <a:xfrm>
                        <a:off x="4676552" y="4812612"/>
                        <a:ext cx="2777934" cy="638174"/>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9545B589-8417-4B5D-B70D-E51F3781BDFE}"/>
              </a:ext>
            </a:extLst>
          </p:cNvPr>
          <p:cNvSpPr txBox="1"/>
          <p:nvPr/>
        </p:nvSpPr>
        <p:spPr>
          <a:xfrm>
            <a:off x="739140" y="5397057"/>
            <a:ext cx="6096000" cy="369332"/>
          </a:xfrm>
          <a:prstGeom prst="rect">
            <a:avLst/>
          </a:prstGeom>
          <a:noFill/>
        </p:spPr>
        <p:txBody>
          <a:bodyPr wrap="square">
            <a:spAutoFit/>
          </a:bodyPr>
          <a:lstStyle/>
          <a:p>
            <a:r>
              <a:rPr lang="zh-CN" altLang="en-US" i="0" dirty="0">
                <a:solidFill>
                  <a:srgbClr val="404040"/>
                </a:solidFill>
                <a:effectLst/>
                <a:latin typeface="微软雅黑" panose="020B0503020204020204" pitchFamily="34" charset="-122"/>
                <a:ea typeface="微软雅黑" panose="020B0503020204020204" pitchFamily="34" charset="-122"/>
              </a:rPr>
              <a:t>对于理想全向天线，可简化为</a:t>
            </a:r>
            <a:endParaRPr lang="zh-CN" altLang="en-US" dirty="0">
              <a:latin typeface="微软雅黑" panose="020B0503020204020204" pitchFamily="34" charset="-122"/>
              <a:ea typeface="微软雅黑" panose="020B0503020204020204" pitchFamily="34" charset="-122"/>
            </a:endParaRPr>
          </a:p>
        </p:txBody>
      </p:sp>
      <p:pic>
        <p:nvPicPr>
          <p:cNvPr id="12302" name="Picture 14" descr="球面声波的传播：球面波、脉动球、刚性球振荡及气泡声散射-仿真秀">
            <a:extLst>
              <a:ext uri="{FF2B5EF4-FFF2-40B4-BE49-F238E27FC236}">
                <a16:creationId xmlns:a16="http://schemas.microsoft.com/office/drawing/2014/main" id="{13EFB6EF-FD97-4D79-B838-215D8C81BB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0099" y="1636093"/>
            <a:ext cx="2910840" cy="1423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269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远场天线建模</a:t>
            </a:r>
            <a:endParaRPr lang="en-US" altLang="zh-CN" sz="2400" b="1" i="0" dirty="0">
              <a:solidFill>
                <a:srgbClr val="404040"/>
              </a:solidFill>
              <a:effectLst/>
              <a:latin typeface="Roboto Slab"/>
            </a:endParaRPr>
          </a:p>
        </p:txBody>
      </p:sp>
      <p:sp>
        <p:nvSpPr>
          <p:cNvPr id="17" name="文本框 16">
            <a:extLst>
              <a:ext uri="{FF2B5EF4-FFF2-40B4-BE49-F238E27FC236}">
                <a16:creationId xmlns:a16="http://schemas.microsoft.com/office/drawing/2014/main" id="{0ECF607B-32BA-475A-8463-42213E556DE5}"/>
              </a:ext>
            </a:extLst>
          </p:cNvPr>
          <p:cNvSpPr txBox="1"/>
          <p:nvPr/>
        </p:nvSpPr>
        <p:spPr>
          <a:xfrm>
            <a:off x="513935" y="2737301"/>
            <a:ext cx="819912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天线增益定义为</a:t>
            </a:r>
            <a:endParaRPr lang="zh-CN" altLang="en-US" dirty="0">
              <a:latin typeface="微软雅黑" panose="020B0503020204020204" pitchFamily="34" charset="-122"/>
              <a:ea typeface="微软雅黑" panose="020B0503020204020204" pitchFamily="34" charset="-122"/>
            </a:endParaRPr>
          </a:p>
        </p:txBody>
      </p:sp>
      <p:graphicFrame>
        <p:nvGraphicFramePr>
          <p:cNvPr id="22" name="对象 21">
            <a:extLst>
              <a:ext uri="{FF2B5EF4-FFF2-40B4-BE49-F238E27FC236}">
                <a16:creationId xmlns:a16="http://schemas.microsoft.com/office/drawing/2014/main" id="{98792856-2609-4AD8-8F16-CE982842D440}"/>
              </a:ext>
            </a:extLst>
          </p:cNvPr>
          <p:cNvGraphicFramePr>
            <a:graphicFrameLocks noChangeAspect="1"/>
          </p:cNvGraphicFramePr>
          <p:nvPr>
            <p:extLst>
              <p:ext uri="{D42A27DB-BD31-4B8C-83A1-F6EECF244321}">
                <p14:modId xmlns:p14="http://schemas.microsoft.com/office/powerpoint/2010/main" val="240500054"/>
              </p:ext>
            </p:extLst>
          </p:nvPr>
        </p:nvGraphicFramePr>
        <p:xfrm>
          <a:off x="3759200" y="3027363"/>
          <a:ext cx="3602038" cy="766762"/>
        </p:xfrm>
        <a:graphic>
          <a:graphicData uri="http://schemas.openxmlformats.org/presentationml/2006/ole">
            <mc:AlternateContent xmlns:mc="http://schemas.openxmlformats.org/markup-compatibility/2006">
              <mc:Choice xmlns:v="urn:schemas-microsoft-com:vml" Requires="v">
                <p:oleObj spid="_x0000_s10305" name="Equation" r:id="rId4" imgW="2743200" imgH="583920" progId="Equation.DSMT4">
                  <p:embed/>
                </p:oleObj>
              </mc:Choice>
              <mc:Fallback>
                <p:oleObj name="Equation" r:id="rId4" imgW="2743200" imgH="583920" progId="Equation.DSMT4">
                  <p:embed/>
                  <p:pic>
                    <p:nvPicPr>
                      <p:cNvPr id="0" name=""/>
                      <p:cNvPicPr/>
                      <p:nvPr/>
                    </p:nvPicPr>
                    <p:blipFill>
                      <a:blip r:embed="rId5"/>
                      <a:stretch>
                        <a:fillRect/>
                      </a:stretch>
                    </p:blipFill>
                    <p:spPr>
                      <a:xfrm>
                        <a:off x="3759200" y="3027363"/>
                        <a:ext cx="3602038" cy="766762"/>
                      </a:xfrm>
                      <a:prstGeom prst="rect">
                        <a:avLst/>
                      </a:prstGeom>
                    </p:spPr>
                  </p:pic>
                </p:oleObj>
              </mc:Fallback>
            </mc:AlternateContent>
          </a:graphicData>
        </a:graphic>
      </p:graphicFrame>
      <p:sp>
        <p:nvSpPr>
          <p:cNvPr id="31" name="文本框 30">
            <a:extLst>
              <a:ext uri="{FF2B5EF4-FFF2-40B4-BE49-F238E27FC236}">
                <a16:creationId xmlns:a16="http://schemas.microsoft.com/office/drawing/2014/main" id="{1660B68A-6726-4BB3-81F3-C0C4482EACD5}"/>
              </a:ext>
            </a:extLst>
          </p:cNvPr>
          <p:cNvSpPr txBox="1"/>
          <p:nvPr/>
        </p:nvSpPr>
        <p:spPr>
          <a:xfrm>
            <a:off x="513935" y="3773700"/>
            <a:ext cx="819912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则可以定义具有方向性的天线增益</a:t>
            </a:r>
          </a:p>
        </p:txBody>
      </p:sp>
      <p:graphicFrame>
        <p:nvGraphicFramePr>
          <p:cNvPr id="24" name="对象 23">
            <a:extLst>
              <a:ext uri="{FF2B5EF4-FFF2-40B4-BE49-F238E27FC236}">
                <a16:creationId xmlns:a16="http://schemas.microsoft.com/office/drawing/2014/main" id="{6A0E0364-45F3-47B5-B70A-B74CB2CC2671}"/>
              </a:ext>
            </a:extLst>
          </p:cNvPr>
          <p:cNvGraphicFramePr>
            <a:graphicFrameLocks noChangeAspect="1"/>
          </p:cNvGraphicFramePr>
          <p:nvPr>
            <p:extLst>
              <p:ext uri="{D42A27DB-BD31-4B8C-83A1-F6EECF244321}">
                <p14:modId xmlns:p14="http://schemas.microsoft.com/office/powerpoint/2010/main" val="3810593200"/>
              </p:ext>
            </p:extLst>
          </p:nvPr>
        </p:nvGraphicFramePr>
        <p:xfrm>
          <a:off x="3508375" y="4117975"/>
          <a:ext cx="3794125" cy="625475"/>
        </p:xfrm>
        <a:graphic>
          <a:graphicData uri="http://schemas.openxmlformats.org/presentationml/2006/ole">
            <mc:AlternateContent xmlns:mc="http://schemas.openxmlformats.org/markup-compatibility/2006">
              <mc:Choice xmlns:v="urn:schemas-microsoft-com:vml" Requires="v">
                <p:oleObj spid="_x0000_s10306" name="Equation" r:id="rId6" imgW="2616120" imgH="431640" progId="Equation.DSMT4">
                  <p:embed/>
                </p:oleObj>
              </mc:Choice>
              <mc:Fallback>
                <p:oleObj name="Equation" r:id="rId6" imgW="2616120" imgH="431640" progId="Equation.DSMT4">
                  <p:embed/>
                  <p:pic>
                    <p:nvPicPr>
                      <p:cNvPr id="0" name=""/>
                      <p:cNvPicPr/>
                      <p:nvPr/>
                    </p:nvPicPr>
                    <p:blipFill>
                      <a:blip r:embed="rId7"/>
                      <a:stretch>
                        <a:fillRect/>
                      </a:stretch>
                    </p:blipFill>
                    <p:spPr>
                      <a:xfrm>
                        <a:off x="3508375" y="4117975"/>
                        <a:ext cx="3794125" cy="625475"/>
                      </a:xfrm>
                      <a:prstGeom prst="rect">
                        <a:avLst/>
                      </a:prstGeom>
                    </p:spPr>
                  </p:pic>
                </p:oleObj>
              </mc:Fallback>
            </mc:AlternateContent>
          </a:graphicData>
        </a:graphic>
      </p:graphicFrame>
      <p:sp>
        <p:nvSpPr>
          <p:cNvPr id="35" name="文本框 34">
            <a:extLst>
              <a:ext uri="{FF2B5EF4-FFF2-40B4-BE49-F238E27FC236}">
                <a16:creationId xmlns:a16="http://schemas.microsoft.com/office/drawing/2014/main" id="{7A2C8640-B445-4CD6-BBBC-70995F9AFF4E}"/>
              </a:ext>
            </a:extLst>
          </p:cNvPr>
          <p:cNvSpPr txBox="1"/>
          <p:nvPr/>
        </p:nvSpPr>
        <p:spPr>
          <a:xfrm>
            <a:off x="513935" y="4718885"/>
            <a:ext cx="819912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可以定义天线方向图</a:t>
            </a:r>
          </a:p>
        </p:txBody>
      </p:sp>
      <p:graphicFrame>
        <p:nvGraphicFramePr>
          <p:cNvPr id="26" name="对象 25">
            <a:extLst>
              <a:ext uri="{FF2B5EF4-FFF2-40B4-BE49-F238E27FC236}">
                <a16:creationId xmlns:a16="http://schemas.microsoft.com/office/drawing/2014/main" id="{DB4A366B-9EE8-469E-A6CB-F540A3A43D97}"/>
              </a:ext>
            </a:extLst>
          </p:cNvPr>
          <p:cNvGraphicFramePr>
            <a:graphicFrameLocks noChangeAspect="1"/>
          </p:cNvGraphicFramePr>
          <p:nvPr>
            <p:extLst>
              <p:ext uri="{D42A27DB-BD31-4B8C-83A1-F6EECF244321}">
                <p14:modId xmlns:p14="http://schemas.microsoft.com/office/powerpoint/2010/main" val="2654238618"/>
              </p:ext>
            </p:extLst>
          </p:nvPr>
        </p:nvGraphicFramePr>
        <p:xfrm>
          <a:off x="4252543" y="5135283"/>
          <a:ext cx="2060484" cy="369332"/>
        </p:xfrm>
        <a:graphic>
          <a:graphicData uri="http://schemas.openxmlformats.org/presentationml/2006/ole">
            <mc:AlternateContent xmlns:mc="http://schemas.openxmlformats.org/markup-compatibility/2006">
              <mc:Choice xmlns:v="urn:schemas-microsoft-com:vml" Requires="v">
                <p:oleObj spid="_x0000_s10307" name="Equation" r:id="rId8" imgW="1346040" imgH="241200" progId="Equation.DSMT4">
                  <p:embed/>
                </p:oleObj>
              </mc:Choice>
              <mc:Fallback>
                <p:oleObj name="Equation" r:id="rId8" imgW="1346040" imgH="241200" progId="Equation.DSMT4">
                  <p:embed/>
                  <p:pic>
                    <p:nvPicPr>
                      <p:cNvPr id="0" name=""/>
                      <p:cNvPicPr/>
                      <p:nvPr/>
                    </p:nvPicPr>
                    <p:blipFill>
                      <a:blip r:embed="rId9"/>
                      <a:stretch>
                        <a:fillRect/>
                      </a:stretch>
                    </p:blipFill>
                    <p:spPr>
                      <a:xfrm>
                        <a:off x="4252543" y="5135283"/>
                        <a:ext cx="2060484" cy="369332"/>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5A803468-9A84-4946-98C1-1A7F33410EB2}"/>
              </a:ext>
            </a:extLst>
          </p:cNvPr>
          <p:cNvSpPr txBox="1"/>
          <p:nvPr/>
        </p:nvSpPr>
        <p:spPr>
          <a:xfrm>
            <a:off x="503381" y="5618603"/>
            <a:ext cx="8199120" cy="369332"/>
          </a:xfrm>
          <a:prstGeom prst="rect">
            <a:avLst/>
          </a:prstGeom>
          <a:noFill/>
        </p:spPr>
        <p:txBody>
          <a:bodyPr wrap="square">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将其拆分为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面方向图和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面方向图</a:t>
            </a:r>
          </a:p>
        </p:txBody>
      </p:sp>
      <p:graphicFrame>
        <p:nvGraphicFramePr>
          <p:cNvPr id="27" name="对象 26">
            <a:extLst>
              <a:ext uri="{FF2B5EF4-FFF2-40B4-BE49-F238E27FC236}">
                <a16:creationId xmlns:a16="http://schemas.microsoft.com/office/drawing/2014/main" id="{56A4F98A-785D-41FA-A5D9-B4631CB703D5}"/>
              </a:ext>
            </a:extLst>
          </p:cNvPr>
          <p:cNvGraphicFramePr>
            <a:graphicFrameLocks noChangeAspect="1"/>
          </p:cNvGraphicFramePr>
          <p:nvPr>
            <p:extLst>
              <p:ext uri="{D42A27DB-BD31-4B8C-83A1-F6EECF244321}">
                <p14:modId xmlns:p14="http://schemas.microsoft.com/office/powerpoint/2010/main" val="76557587"/>
              </p:ext>
            </p:extLst>
          </p:nvPr>
        </p:nvGraphicFramePr>
        <p:xfrm>
          <a:off x="3636981" y="6099063"/>
          <a:ext cx="3553224" cy="463464"/>
        </p:xfrm>
        <a:graphic>
          <a:graphicData uri="http://schemas.openxmlformats.org/presentationml/2006/ole">
            <mc:AlternateContent xmlns:mc="http://schemas.openxmlformats.org/markup-compatibility/2006">
              <mc:Choice xmlns:v="urn:schemas-microsoft-com:vml" Requires="v">
                <p:oleObj spid="_x0000_s10308" name="Equation" r:id="rId10" imgW="2044440" imgH="266400" progId="Equation.DSMT4">
                  <p:embed/>
                </p:oleObj>
              </mc:Choice>
              <mc:Fallback>
                <p:oleObj name="Equation" r:id="rId10" imgW="2044440" imgH="266400" progId="Equation.DSMT4">
                  <p:embed/>
                  <p:pic>
                    <p:nvPicPr>
                      <p:cNvPr id="0" name=""/>
                      <p:cNvPicPr/>
                      <p:nvPr/>
                    </p:nvPicPr>
                    <p:blipFill>
                      <a:blip r:embed="rId11"/>
                      <a:stretch>
                        <a:fillRect/>
                      </a:stretch>
                    </p:blipFill>
                    <p:spPr>
                      <a:xfrm>
                        <a:off x="3636981" y="6099063"/>
                        <a:ext cx="3553224" cy="463464"/>
                      </a:xfrm>
                      <a:prstGeom prst="rect">
                        <a:avLst/>
                      </a:prstGeom>
                    </p:spPr>
                  </p:pic>
                </p:oleObj>
              </mc:Fallback>
            </mc:AlternateContent>
          </a:graphicData>
        </a:graphic>
      </p:graphicFrame>
      <p:sp>
        <p:nvSpPr>
          <p:cNvPr id="39" name="文本框 38">
            <a:extLst>
              <a:ext uri="{FF2B5EF4-FFF2-40B4-BE49-F238E27FC236}">
                <a16:creationId xmlns:a16="http://schemas.microsoft.com/office/drawing/2014/main" id="{62C8BC57-DA0E-4CFC-B84F-960337F4EA0E}"/>
              </a:ext>
            </a:extLst>
          </p:cNvPr>
          <p:cNvSpPr txBox="1"/>
          <p:nvPr/>
        </p:nvSpPr>
        <p:spPr>
          <a:xfrm>
            <a:off x="495761" y="1654305"/>
            <a:ext cx="609600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复</a:t>
            </a:r>
            <a:r>
              <a:rPr lang="zh-CN" altLang="en-US" i="0" dirty="0">
                <a:solidFill>
                  <a:srgbClr val="404040"/>
                </a:solidFill>
                <a:effectLst/>
                <a:latin typeface="微软雅黑" panose="020B0503020204020204" pitchFamily="34" charset="-122"/>
                <a:ea typeface="微软雅黑" panose="020B0503020204020204" pitchFamily="34" charset="-122"/>
              </a:rPr>
              <a:t>天线方向图定义为</a:t>
            </a:r>
            <a:endParaRPr lang="zh-CN" altLang="en-US" dirty="0">
              <a:latin typeface="微软雅黑" panose="020B0503020204020204" pitchFamily="34" charset="-122"/>
              <a:ea typeface="微软雅黑" panose="020B0503020204020204" pitchFamily="34" charset="-122"/>
            </a:endParaRPr>
          </a:p>
        </p:txBody>
      </p:sp>
      <p:graphicFrame>
        <p:nvGraphicFramePr>
          <p:cNvPr id="40" name="对象 39">
            <a:extLst>
              <a:ext uri="{FF2B5EF4-FFF2-40B4-BE49-F238E27FC236}">
                <a16:creationId xmlns:a16="http://schemas.microsoft.com/office/drawing/2014/main" id="{556088FC-6950-4447-BDFF-988C8B4EB7E7}"/>
              </a:ext>
            </a:extLst>
          </p:cNvPr>
          <p:cNvGraphicFramePr>
            <a:graphicFrameLocks noChangeAspect="1"/>
          </p:cNvGraphicFramePr>
          <p:nvPr>
            <p:extLst>
              <p:ext uri="{D42A27DB-BD31-4B8C-83A1-F6EECF244321}">
                <p14:modId xmlns:p14="http://schemas.microsoft.com/office/powerpoint/2010/main" val="1182469138"/>
              </p:ext>
            </p:extLst>
          </p:nvPr>
        </p:nvGraphicFramePr>
        <p:xfrm>
          <a:off x="4572461" y="2036078"/>
          <a:ext cx="2503552" cy="774909"/>
        </p:xfrm>
        <a:graphic>
          <a:graphicData uri="http://schemas.openxmlformats.org/presentationml/2006/ole">
            <mc:AlternateContent xmlns:mc="http://schemas.openxmlformats.org/markup-compatibility/2006">
              <mc:Choice xmlns:v="urn:schemas-microsoft-com:vml" Requires="v">
                <p:oleObj spid="_x0000_s10309" name="Equation" r:id="rId12" imgW="1600200" imgH="495000" progId="Equation.DSMT4">
                  <p:embed/>
                </p:oleObj>
              </mc:Choice>
              <mc:Fallback>
                <p:oleObj name="Equation" r:id="rId12" imgW="1600200" imgH="495000" progId="Equation.DSMT4">
                  <p:embed/>
                  <p:pic>
                    <p:nvPicPr>
                      <p:cNvPr id="13" name="对象 12">
                        <a:extLst>
                          <a:ext uri="{FF2B5EF4-FFF2-40B4-BE49-F238E27FC236}">
                            <a16:creationId xmlns:a16="http://schemas.microsoft.com/office/drawing/2014/main" id="{EEC98586-FEC9-4269-B346-C835F092DE9F}"/>
                          </a:ext>
                        </a:extLst>
                      </p:cNvPr>
                      <p:cNvPicPr/>
                      <p:nvPr/>
                    </p:nvPicPr>
                    <p:blipFill>
                      <a:blip r:embed="rId13"/>
                      <a:stretch>
                        <a:fillRect/>
                      </a:stretch>
                    </p:blipFill>
                    <p:spPr>
                      <a:xfrm>
                        <a:off x="4572461" y="2036078"/>
                        <a:ext cx="2503552" cy="774909"/>
                      </a:xfrm>
                      <a:prstGeom prst="rect">
                        <a:avLst/>
                      </a:prstGeom>
                    </p:spPr>
                  </p:pic>
                </p:oleObj>
              </mc:Fallback>
            </mc:AlternateContent>
          </a:graphicData>
        </a:graphic>
      </p:graphicFrame>
      <p:pic>
        <p:nvPicPr>
          <p:cNvPr id="10294" name="Picture 54" descr="在这里插入图片描述">
            <a:extLst>
              <a:ext uri="{FF2B5EF4-FFF2-40B4-BE49-F238E27FC236}">
                <a16:creationId xmlns:a16="http://schemas.microsoft.com/office/drawing/2014/main" id="{D395AD00-F6F7-4AF5-8169-6EC0B023302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7373" r="2720" b="4980"/>
          <a:stretch/>
        </p:blipFill>
        <p:spPr bwMode="auto">
          <a:xfrm>
            <a:off x="8094903" y="2615489"/>
            <a:ext cx="3602038" cy="2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530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远场天线建模</a:t>
            </a:r>
            <a:endParaRPr lang="en-US" altLang="zh-CN" sz="2400" b="1" i="0" dirty="0">
              <a:solidFill>
                <a:srgbClr val="404040"/>
              </a:solidFill>
              <a:effectLst/>
              <a:latin typeface="Roboto Slab"/>
            </a:endParaRPr>
          </a:p>
        </p:txBody>
      </p:sp>
      <p:sp>
        <p:nvSpPr>
          <p:cNvPr id="17" name="文本框 16">
            <a:extLst>
              <a:ext uri="{FF2B5EF4-FFF2-40B4-BE49-F238E27FC236}">
                <a16:creationId xmlns:a16="http://schemas.microsoft.com/office/drawing/2014/main" id="{0ECF607B-32BA-475A-8463-42213E556DE5}"/>
              </a:ext>
            </a:extLst>
          </p:cNvPr>
          <p:cNvSpPr txBox="1"/>
          <p:nvPr/>
        </p:nvSpPr>
        <p:spPr>
          <a:xfrm>
            <a:off x="443864" y="3998686"/>
            <a:ext cx="11255144" cy="923330"/>
          </a:xfrm>
          <a:prstGeom prst="rect">
            <a:avLst/>
          </a:prstGeom>
          <a:noFill/>
        </p:spPr>
        <p:txBody>
          <a:bodyPr wrap="square">
            <a:spAutoFit/>
          </a:bodyPr>
          <a:lstStyle/>
          <a:p>
            <a:pPr algn="l"/>
            <a:r>
              <a:rPr lang="zh-CN" altLang="en-US" b="0" i="0" dirty="0">
                <a:solidFill>
                  <a:srgbClr val="191B1F"/>
                </a:solidFill>
                <a:effectLst/>
                <a:latin typeface="微软雅黑" panose="020B0503020204020204" pitchFamily="34" charset="-122"/>
                <a:ea typeface="微软雅黑" panose="020B0503020204020204" pitchFamily="34" charset="-122"/>
              </a:rPr>
              <a:t>通常情况下，在天线增益最大指向对准的情况下，接收天线只能接收与发射天线极化相同的电磁波，这称之为</a:t>
            </a:r>
            <a:r>
              <a:rPr lang="zh-CN" altLang="en-US" b="1" i="0" dirty="0">
                <a:solidFill>
                  <a:srgbClr val="191B1F"/>
                </a:solidFill>
                <a:effectLst/>
                <a:latin typeface="微软雅黑" panose="020B0503020204020204" pitchFamily="34" charset="-122"/>
                <a:ea typeface="微软雅黑" panose="020B0503020204020204" pitchFamily="34" charset="-122"/>
              </a:rPr>
              <a:t>极化匹配</a:t>
            </a:r>
            <a:r>
              <a:rPr lang="zh-CN" altLang="en-US" b="0" i="0" dirty="0">
                <a:solidFill>
                  <a:srgbClr val="191B1F"/>
                </a:solidFill>
                <a:effectLst/>
                <a:latin typeface="微软雅黑" panose="020B0503020204020204" pitchFamily="34" charset="-122"/>
                <a:ea typeface="微软雅黑" panose="020B0503020204020204" pitchFamily="34" charset="-122"/>
              </a:rPr>
              <a:t>。只有接收天线与发射天线极化匹配时，才能接收到最大的能量，否则会出现接收功率的损失，这称之为</a:t>
            </a:r>
            <a:r>
              <a:rPr lang="zh-CN" altLang="en-US" b="1" i="0" dirty="0">
                <a:solidFill>
                  <a:srgbClr val="191B1F"/>
                </a:solidFill>
                <a:effectLst/>
                <a:latin typeface="微软雅黑" panose="020B0503020204020204" pitchFamily="34" charset="-122"/>
                <a:ea typeface="微软雅黑" panose="020B0503020204020204" pitchFamily="34" charset="-122"/>
              </a:rPr>
              <a:t>极化损失</a:t>
            </a:r>
            <a:r>
              <a:rPr lang="zh-CN" altLang="en-US" b="0" i="0" dirty="0">
                <a:solidFill>
                  <a:srgbClr val="191B1F"/>
                </a:solidFill>
                <a:effectLst/>
                <a:latin typeface="微软雅黑" panose="020B0503020204020204" pitchFamily="34" charset="-122"/>
                <a:ea typeface="微软雅黑" panose="020B0503020204020204" pitchFamily="34" charset="-122"/>
              </a:rPr>
              <a:t>。</a:t>
            </a:r>
          </a:p>
        </p:txBody>
      </p:sp>
      <p:sp>
        <p:nvSpPr>
          <p:cNvPr id="13" name="文本框 12">
            <a:extLst>
              <a:ext uri="{FF2B5EF4-FFF2-40B4-BE49-F238E27FC236}">
                <a16:creationId xmlns:a16="http://schemas.microsoft.com/office/drawing/2014/main" id="{3DAF669B-2429-423A-909C-A5057CFCEBB4}"/>
              </a:ext>
            </a:extLst>
          </p:cNvPr>
          <p:cNvSpPr txBox="1"/>
          <p:nvPr/>
        </p:nvSpPr>
        <p:spPr>
          <a:xfrm>
            <a:off x="443864" y="1521310"/>
            <a:ext cx="11405235" cy="646331"/>
          </a:xfrm>
          <a:prstGeom prst="rect">
            <a:avLst/>
          </a:prstGeom>
          <a:noFill/>
        </p:spPr>
        <p:txBody>
          <a:bodyPr wrap="square">
            <a:spAutoFit/>
          </a:bodyPr>
          <a:lstStyle/>
          <a:p>
            <a:pPr algn="l"/>
            <a:r>
              <a:rPr lang="zh-CN" altLang="en-US" b="0" i="0" dirty="0">
                <a:solidFill>
                  <a:srgbClr val="191B1F"/>
                </a:solidFill>
                <a:effectLst/>
                <a:latin typeface="微软雅黑" panose="020B0503020204020204" pitchFamily="34" charset="-122"/>
                <a:ea typeface="微软雅黑" panose="020B0503020204020204" pitchFamily="34" charset="-122"/>
              </a:rPr>
              <a:t>电磁波的极化是指，在空间某位置上，沿电磁场的传播方向看去，其</a:t>
            </a:r>
            <a:r>
              <a:rPr lang="zh-CN" altLang="en-US" b="0" i="0" dirty="0">
                <a:solidFill>
                  <a:srgbClr val="C00000"/>
                </a:solidFill>
                <a:effectLst/>
                <a:latin typeface="微软雅黑" panose="020B0503020204020204" pitchFamily="34" charset="-122"/>
                <a:ea typeface="微软雅黑" panose="020B0503020204020204" pitchFamily="34" charset="-122"/>
              </a:rPr>
              <a:t>电场矢量在空间的取向</a:t>
            </a:r>
            <a:r>
              <a:rPr lang="zh-CN" altLang="en-US" b="0" i="0" dirty="0">
                <a:solidFill>
                  <a:srgbClr val="191B1F"/>
                </a:solidFill>
                <a:effectLst/>
                <a:latin typeface="微软雅黑" panose="020B0503020204020204" pitchFamily="34" charset="-122"/>
                <a:ea typeface="微软雅黑" panose="020B0503020204020204" pitchFamily="34" charset="-122"/>
              </a:rPr>
              <a:t>随时间变化所描绘的轨迹。</a:t>
            </a:r>
          </a:p>
        </p:txBody>
      </p:sp>
      <p:pic>
        <p:nvPicPr>
          <p:cNvPr id="2" name="f9303ba6-178e-11ed-bd18-a608082a5e86">
            <a:hlinkClick r:id="" action="ppaction://media"/>
            <a:extLst>
              <a:ext uri="{FF2B5EF4-FFF2-40B4-BE49-F238E27FC236}">
                <a16:creationId xmlns:a16="http://schemas.microsoft.com/office/drawing/2014/main" id="{99D0FD46-C615-4DBB-8D76-D9D5D6EC35A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56745" y="2295552"/>
            <a:ext cx="3573485" cy="1643803"/>
          </a:xfrm>
          <a:prstGeom prst="rect">
            <a:avLst/>
          </a:prstGeom>
        </p:spPr>
      </p:pic>
      <p:graphicFrame>
        <p:nvGraphicFramePr>
          <p:cNvPr id="3" name="表格 2">
            <a:extLst>
              <a:ext uri="{FF2B5EF4-FFF2-40B4-BE49-F238E27FC236}">
                <a16:creationId xmlns:a16="http://schemas.microsoft.com/office/drawing/2014/main" id="{01078052-F8ED-4913-88B3-CD6F60620C9C}"/>
              </a:ext>
            </a:extLst>
          </p:cNvPr>
          <p:cNvGraphicFramePr>
            <a:graphicFrameLocks noGrp="1"/>
          </p:cNvGraphicFramePr>
          <p:nvPr>
            <p:extLst>
              <p:ext uri="{D42A27DB-BD31-4B8C-83A1-F6EECF244321}">
                <p14:modId xmlns:p14="http://schemas.microsoft.com/office/powerpoint/2010/main" val="3479400409"/>
              </p:ext>
            </p:extLst>
          </p:nvPr>
        </p:nvGraphicFramePr>
        <p:xfrm>
          <a:off x="6720840" y="4671908"/>
          <a:ext cx="4794885" cy="1982892"/>
        </p:xfrm>
        <a:graphic>
          <a:graphicData uri="http://schemas.openxmlformats.org/drawingml/2006/table">
            <a:tbl>
              <a:tblPr/>
              <a:tblGrid>
                <a:gridCol w="1598295">
                  <a:extLst>
                    <a:ext uri="{9D8B030D-6E8A-4147-A177-3AD203B41FA5}">
                      <a16:colId xmlns:a16="http://schemas.microsoft.com/office/drawing/2014/main" val="3637138166"/>
                    </a:ext>
                  </a:extLst>
                </a:gridCol>
                <a:gridCol w="1598295">
                  <a:extLst>
                    <a:ext uri="{9D8B030D-6E8A-4147-A177-3AD203B41FA5}">
                      <a16:colId xmlns:a16="http://schemas.microsoft.com/office/drawing/2014/main" val="219534862"/>
                    </a:ext>
                  </a:extLst>
                </a:gridCol>
                <a:gridCol w="1598295">
                  <a:extLst>
                    <a:ext uri="{9D8B030D-6E8A-4147-A177-3AD203B41FA5}">
                      <a16:colId xmlns:a16="http://schemas.microsoft.com/office/drawing/2014/main" val="1653049342"/>
                    </a:ext>
                  </a:extLst>
                </a:gridCol>
              </a:tblGrid>
              <a:tr h="241829">
                <a:tc>
                  <a:txBody>
                    <a:bodyPr/>
                    <a:lstStyle/>
                    <a:p>
                      <a:r>
                        <a:rPr lang="zh-CN" altLang="en-US" sz="1400">
                          <a:effectLst/>
                        </a:rPr>
                        <a:t>发射天线</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zh-CN" altLang="en-US" sz="1400" dirty="0">
                          <a:effectLst/>
                        </a:rPr>
                        <a:t>接收天线</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zh-CN" altLang="en-US" sz="1400" dirty="0">
                          <a:effectLst/>
                        </a:rPr>
                        <a:t>极化损失系数</a:t>
                      </a:r>
                      <a:r>
                        <a:rPr lang="en-US" altLang="zh-CN" sz="1400" dirty="0">
                          <a:effectLst/>
                        </a:rPr>
                        <a:t>K</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950071677"/>
                  </a:ext>
                </a:extLst>
              </a:tr>
              <a:tr h="441963">
                <a:tc>
                  <a:txBody>
                    <a:bodyPr/>
                    <a:lstStyle/>
                    <a:p>
                      <a:r>
                        <a:rPr lang="zh-CN" altLang="en-US" sz="1400" dirty="0">
                          <a:effectLst/>
                        </a:rPr>
                        <a:t>垂直极化 </a:t>
                      </a:r>
                      <a:r>
                        <a:rPr lang="en-US" altLang="zh-CN" sz="1400" dirty="0">
                          <a:effectLst/>
                        </a:rPr>
                        <a:t>/</a:t>
                      </a:r>
                      <a:r>
                        <a:rPr lang="zh-CN" altLang="en-US" sz="1400" dirty="0">
                          <a:effectLst/>
                        </a:rPr>
                        <a:t>水平极化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zh-CN" altLang="en-US" sz="1400">
                          <a:effectLst/>
                        </a:rPr>
                        <a:t>垂直极化 </a:t>
                      </a:r>
                      <a:r>
                        <a:rPr lang="en-US" altLang="zh-CN" sz="1400">
                          <a:effectLst/>
                        </a:rPr>
                        <a:t>/</a:t>
                      </a:r>
                      <a:r>
                        <a:rPr lang="zh-CN" altLang="en-US" sz="1400">
                          <a:effectLst/>
                        </a:rPr>
                        <a:t>水平极化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en-US" altLang="zh-CN" sz="1400">
                          <a:effectLst/>
                        </a:rPr>
                        <a:t>1</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1321802779"/>
                  </a:ext>
                </a:extLst>
              </a:tr>
              <a:tr h="441963">
                <a:tc>
                  <a:txBody>
                    <a:bodyPr/>
                    <a:lstStyle/>
                    <a:p>
                      <a:r>
                        <a:rPr lang="zh-CN" altLang="en-US" sz="1400" dirty="0">
                          <a:effectLst/>
                        </a:rPr>
                        <a:t>垂直极化 </a:t>
                      </a:r>
                      <a:r>
                        <a:rPr lang="en-US" altLang="zh-CN" sz="1400" dirty="0">
                          <a:effectLst/>
                        </a:rPr>
                        <a:t>/</a:t>
                      </a:r>
                      <a:r>
                        <a:rPr lang="zh-CN" altLang="en-US" sz="1400" dirty="0">
                          <a:effectLst/>
                        </a:rPr>
                        <a:t>水平极化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zh-CN" altLang="en-US" sz="1400" dirty="0">
                          <a:effectLst/>
                        </a:rPr>
                        <a:t>水平极化 </a:t>
                      </a:r>
                      <a:r>
                        <a:rPr lang="en-US" altLang="zh-CN" sz="1400" dirty="0">
                          <a:effectLst/>
                        </a:rPr>
                        <a:t>/</a:t>
                      </a:r>
                      <a:r>
                        <a:rPr lang="zh-CN" altLang="en-US" sz="1400" dirty="0">
                          <a:effectLst/>
                        </a:rPr>
                        <a:t>垂直极化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en-US" altLang="zh-CN" sz="1400">
                          <a:effectLst/>
                        </a:rPr>
                        <a:t>0</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790631099"/>
                  </a:ext>
                </a:extLst>
              </a:tr>
              <a:tr h="241829">
                <a:tc>
                  <a:txBody>
                    <a:bodyPr/>
                    <a:lstStyle/>
                    <a:p>
                      <a:r>
                        <a:rPr lang="zh-CN" altLang="en-US" sz="1400">
                          <a:effectLst/>
                        </a:rPr>
                        <a:t>垂直或水平极化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zh-CN" altLang="en-US" sz="1400">
                          <a:effectLst/>
                        </a:rPr>
                        <a:t>圆极化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en-US" altLang="zh-CN" sz="1400">
                          <a:effectLst/>
                        </a:rPr>
                        <a:t>1/2</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3855629340"/>
                  </a:ext>
                </a:extLst>
              </a:tr>
              <a:tr h="241829">
                <a:tc>
                  <a:txBody>
                    <a:bodyPr/>
                    <a:lstStyle/>
                    <a:p>
                      <a:r>
                        <a:rPr lang="zh-CN" altLang="en-US" sz="1400">
                          <a:effectLst/>
                        </a:rPr>
                        <a:t>左</a:t>
                      </a:r>
                      <a:r>
                        <a:rPr lang="en-US" altLang="zh-CN" sz="1400">
                          <a:effectLst/>
                        </a:rPr>
                        <a:t>/</a:t>
                      </a:r>
                      <a:r>
                        <a:rPr lang="zh-CN" altLang="en-US" sz="1400">
                          <a:effectLst/>
                        </a:rPr>
                        <a:t>右旋圆极化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zh-CN" altLang="en-US" sz="1400" dirty="0">
                          <a:effectLst/>
                        </a:rPr>
                        <a:t>左</a:t>
                      </a:r>
                      <a:r>
                        <a:rPr lang="en-US" altLang="zh-CN" sz="1400" dirty="0">
                          <a:effectLst/>
                        </a:rPr>
                        <a:t>/</a:t>
                      </a:r>
                      <a:r>
                        <a:rPr lang="zh-CN" altLang="en-US" sz="1400" dirty="0">
                          <a:effectLst/>
                        </a:rPr>
                        <a:t>右旋圆极化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en-US" altLang="zh-CN" sz="1400">
                          <a:effectLst/>
                        </a:rPr>
                        <a:t>1</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2908184006"/>
                  </a:ext>
                </a:extLst>
              </a:tr>
              <a:tr h="241829">
                <a:tc>
                  <a:txBody>
                    <a:bodyPr/>
                    <a:lstStyle/>
                    <a:p>
                      <a:r>
                        <a:rPr lang="zh-CN" altLang="en-US" sz="1400">
                          <a:effectLst/>
                        </a:rPr>
                        <a:t>左</a:t>
                      </a:r>
                      <a:r>
                        <a:rPr lang="en-US" altLang="zh-CN" sz="1400">
                          <a:effectLst/>
                        </a:rPr>
                        <a:t>/</a:t>
                      </a:r>
                      <a:r>
                        <a:rPr lang="zh-CN" altLang="en-US" sz="1400">
                          <a:effectLst/>
                        </a:rPr>
                        <a:t>右旋圆极化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zh-CN" altLang="en-US" sz="1400">
                          <a:effectLst/>
                        </a:rPr>
                        <a:t>右</a:t>
                      </a:r>
                      <a:r>
                        <a:rPr lang="en-US" altLang="zh-CN" sz="1400">
                          <a:effectLst/>
                        </a:rPr>
                        <a:t>/</a:t>
                      </a:r>
                      <a:r>
                        <a:rPr lang="zh-CN" altLang="en-US" sz="1400">
                          <a:effectLst/>
                        </a:rPr>
                        <a:t>左旋圆极化</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tc>
                  <a:txBody>
                    <a:bodyPr/>
                    <a:lstStyle/>
                    <a:p>
                      <a:r>
                        <a:rPr lang="en-US" altLang="zh-CN" sz="1400" dirty="0">
                          <a:effectLst/>
                        </a:rPr>
                        <a:t>0</a:t>
                      </a:r>
                    </a:p>
                  </a:txBody>
                  <a:tcPr marL="92003" marR="92003" marT="23001" marB="23001" anchor="ctr">
                    <a:lnL w="9525" cap="flat" cmpd="sng" algn="ctr">
                      <a:solidFill>
                        <a:srgbClr val="C4C7CE"/>
                      </a:solidFill>
                      <a:prstDash val="solid"/>
                      <a:round/>
                      <a:headEnd type="none" w="med" len="med"/>
                      <a:tailEnd type="none" w="med" len="med"/>
                    </a:lnL>
                    <a:lnR w="9525" cap="flat" cmpd="sng" algn="ctr">
                      <a:solidFill>
                        <a:srgbClr val="C4C7CE"/>
                      </a:solidFill>
                      <a:prstDash val="solid"/>
                      <a:round/>
                      <a:headEnd type="none" w="med" len="med"/>
                      <a:tailEnd type="none" w="med" len="med"/>
                    </a:lnR>
                    <a:lnT w="9525" cap="flat" cmpd="sng" algn="ctr">
                      <a:solidFill>
                        <a:srgbClr val="C4C7CE"/>
                      </a:solidFill>
                      <a:prstDash val="solid"/>
                      <a:round/>
                      <a:headEnd type="none" w="med" len="med"/>
                      <a:tailEnd type="none" w="med" len="med"/>
                    </a:lnT>
                    <a:lnB w="9525" cap="flat" cmpd="sng" algn="ctr">
                      <a:solidFill>
                        <a:srgbClr val="C4C7CE"/>
                      </a:solidFill>
                      <a:prstDash val="solid"/>
                      <a:round/>
                      <a:headEnd type="none" w="med" len="med"/>
                      <a:tailEnd type="none" w="med" len="med"/>
                    </a:lnB>
                    <a:solidFill>
                      <a:srgbClr val="FFFFFF"/>
                    </a:solidFill>
                  </a:tcPr>
                </a:tc>
                <a:extLst>
                  <a:ext uri="{0D108BD9-81ED-4DB2-BD59-A6C34878D82A}">
                    <a16:rowId xmlns:a16="http://schemas.microsoft.com/office/drawing/2014/main" val="4007255349"/>
                  </a:ext>
                </a:extLst>
              </a:tr>
            </a:tbl>
          </a:graphicData>
        </a:graphic>
      </p:graphicFrame>
      <p:pic>
        <p:nvPicPr>
          <p:cNvPr id="5" name="图片 4">
            <a:extLst>
              <a:ext uri="{FF2B5EF4-FFF2-40B4-BE49-F238E27FC236}">
                <a16:creationId xmlns:a16="http://schemas.microsoft.com/office/drawing/2014/main" id="{4C03A41C-8470-40E7-BBDC-0837388F6569}"/>
              </a:ext>
            </a:extLst>
          </p:cNvPr>
          <p:cNvPicPr>
            <a:picLocks noChangeAspect="1"/>
          </p:cNvPicPr>
          <p:nvPr/>
        </p:nvPicPr>
        <p:blipFill>
          <a:blip r:embed="rId8"/>
          <a:stretch>
            <a:fillRect/>
          </a:stretch>
        </p:blipFill>
        <p:spPr>
          <a:xfrm>
            <a:off x="2933700" y="4970873"/>
            <a:ext cx="3430951" cy="1782188"/>
          </a:xfrm>
          <a:prstGeom prst="rect">
            <a:avLst/>
          </a:prstGeom>
        </p:spPr>
      </p:pic>
      <p:pic>
        <p:nvPicPr>
          <p:cNvPr id="18" name="a21c9646-acf7-11eb-b0fc-26274b425abe">
            <a:hlinkClick r:id="" action="ppaction://media"/>
            <a:extLst>
              <a:ext uri="{FF2B5EF4-FFF2-40B4-BE49-F238E27FC236}">
                <a16:creationId xmlns:a16="http://schemas.microsoft.com/office/drawing/2014/main" id="{CC08002B-6EE1-499B-9DD3-E2B44851101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83570" y="5104167"/>
            <a:ext cx="2285381" cy="1550633"/>
          </a:xfrm>
          <a:prstGeom prst="rect">
            <a:avLst/>
          </a:prstGeom>
        </p:spPr>
      </p:pic>
    </p:spTree>
    <p:extLst>
      <p:ext uri="{BB962C8B-B14F-4D97-AF65-F5344CB8AC3E}">
        <p14:creationId xmlns:p14="http://schemas.microsoft.com/office/powerpoint/2010/main" val="394691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2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seq concurrent="1" nextAc="seek">
              <p:cTn id="17" restart="whenNotActive" fill="hold" evtFilter="cancelBubble" nodeType="interactiveSeq">
                <p:stCondLst>
                  <p:cond evt="onClick" delay="0">
                    <p:tgtEl>
                      <p:spTgt spid="1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8"/>
                                        </p:tgtEl>
                                      </p:cBhvr>
                                    </p:cmd>
                                  </p:childTnLst>
                                </p:cTn>
                              </p:par>
                            </p:childTnLst>
                          </p:cTn>
                        </p:par>
                      </p:childTnLst>
                    </p:cTn>
                  </p:par>
                </p:childTnLst>
              </p:cTn>
              <p:nextCondLst>
                <p:cond evt="onClick" delay="0">
                  <p:tgtEl>
                    <p:spTgt spid="18"/>
                  </p:tgtEl>
                </p:cond>
              </p:nextCondLst>
            </p:seq>
            <p:video>
              <p:cMediaNode vol="80000">
                <p:cTn id="22" fill="hold" display="0">
                  <p:stCondLst>
                    <p:cond delay="indefinite"/>
                  </p:stCondLst>
                </p:cTn>
                <p:tgtEl>
                  <p:spTgt spid="1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远场天线建模</a:t>
            </a:r>
            <a:endParaRPr lang="en-US" altLang="zh-CN" sz="2400" b="1" i="0" dirty="0">
              <a:solidFill>
                <a:srgbClr val="404040"/>
              </a:solidFill>
              <a:effectLst/>
              <a:latin typeface="Roboto Slab"/>
            </a:endParaRPr>
          </a:p>
        </p:txBody>
      </p:sp>
      <p:sp>
        <p:nvSpPr>
          <p:cNvPr id="17" name="文本框 16">
            <a:extLst>
              <a:ext uri="{FF2B5EF4-FFF2-40B4-BE49-F238E27FC236}">
                <a16:creationId xmlns:a16="http://schemas.microsoft.com/office/drawing/2014/main" id="{0ECF607B-32BA-475A-8463-42213E556DE5}"/>
              </a:ext>
            </a:extLst>
          </p:cNvPr>
          <p:cNvSpPr txBox="1"/>
          <p:nvPr/>
        </p:nvSpPr>
        <p:spPr>
          <a:xfrm>
            <a:off x="746760" y="1550677"/>
            <a:ext cx="10952248" cy="646331"/>
          </a:xfrm>
          <a:prstGeom prst="rect">
            <a:avLst/>
          </a:prstGeom>
          <a:noFill/>
        </p:spPr>
        <p:txBody>
          <a:bodyPr wrap="square">
            <a:spAutoFit/>
          </a:bodyPr>
          <a:lstStyle/>
          <a:p>
            <a:r>
              <a:rPr lang="en-US" altLang="zh-CN" b="1" dirty="0" err="1">
                <a:solidFill>
                  <a:srgbClr val="404040"/>
                </a:solidFill>
                <a:latin typeface="微软雅黑" panose="020B0503020204020204" pitchFamily="34" charset="-122"/>
                <a:ea typeface="微软雅黑" panose="020B0503020204020204" pitchFamily="34" charset="-122"/>
              </a:rPr>
              <a:t>Sionna</a:t>
            </a:r>
            <a:r>
              <a:rPr lang="zh-CN" altLang="en-US" b="1" dirty="0">
                <a:solidFill>
                  <a:srgbClr val="404040"/>
                </a:solidFill>
                <a:latin typeface="微软雅黑" panose="020B0503020204020204" pitchFamily="34" charset="-122"/>
                <a:ea typeface="微软雅黑" panose="020B0503020204020204" pitchFamily="34" charset="-122"/>
              </a:rPr>
              <a:t>可以设置天线相应的极化方式，如：水平极化或垂直极化，也可以设置相应的线极化角度。</a:t>
            </a:r>
            <a:endParaRPr lang="en-US" altLang="zh-CN" b="1" dirty="0">
              <a:solidFill>
                <a:srgbClr val="404040"/>
              </a:solidFill>
              <a:latin typeface="微软雅黑" panose="020B0503020204020204" pitchFamily="34" charset="-122"/>
              <a:ea typeface="微软雅黑" panose="020B0503020204020204" pitchFamily="34" charset="-122"/>
            </a:endParaRPr>
          </a:p>
          <a:p>
            <a:r>
              <a:rPr lang="zh-CN" altLang="en-US" b="1" dirty="0">
                <a:solidFill>
                  <a:srgbClr val="404040"/>
                </a:solidFill>
                <a:latin typeface="微软雅黑" panose="020B0503020204020204" pitchFamily="34" charset="-122"/>
                <a:ea typeface="微软雅黑" panose="020B0503020204020204" pitchFamily="34" charset="-122"/>
              </a:rPr>
              <a:t>同时，也可以设置相应的天线方向图从而获得相应的天线增益。</a:t>
            </a:r>
            <a:endParaRPr lang="en-US" altLang="zh-CN" b="1" dirty="0">
              <a:solidFill>
                <a:srgbClr val="40404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C594995-97ED-4006-AB98-268FA9A212A0}"/>
              </a:ext>
            </a:extLst>
          </p:cNvPr>
          <p:cNvPicPr>
            <a:picLocks noChangeAspect="1"/>
          </p:cNvPicPr>
          <p:nvPr/>
        </p:nvPicPr>
        <p:blipFill>
          <a:blip r:embed="rId3"/>
          <a:stretch>
            <a:fillRect/>
          </a:stretch>
        </p:blipFill>
        <p:spPr>
          <a:xfrm>
            <a:off x="614680" y="3074962"/>
            <a:ext cx="3041908" cy="3101814"/>
          </a:xfrm>
          <a:prstGeom prst="rect">
            <a:avLst/>
          </a:prstGeom>
        </p:spPr>
      </p:pic>
      <p:pic>
        <p:nvPicPr>
          <p:cNvPr id="6" name="图片 5">
            <a:extLst>
              <a:ext uri="{FF2B5EF4-FFF2-40B4-BE49-F238E27FC236}">
                <a16:creationId xmlns:a16="http://schemas.microsoft.com/office/drawing/2014/main" id="{A7DE334B-188C-486C-9352-4B5BE93B6A13}"/>
              </a:ext>
            </a:extLst>
          </p:cNvPr>
          <p:cNvPicPr>
            <a:picLocks noChangeAspect="1"/>
          </p:cNvPicPr>
          <p:nvPr/>
        </p:nvPicPr>
        <p:blipFill>
          <a:blip r:embed="rId4"/>
          <a:stretch>
            <a:fillRect/>
          </a:stretch>
        </p:blipFill>
        <p:spPr>
          <a:xfrm>
            <a:off x="3987661" y="3074962"/>
            <a:ext cx="3015283" cy="3101814"/>
          </a:xfrm>
          <a:prstGeom prst="rect">
            <a:avLst/>
          </a:prstGeom>
        </p:spPr>
      </p:pic>
      <p:pic>
        <p:nvPicPr>
          <p:cNvPr id="8" name="图片 7">
            <a:extLst>
              <a:ext uri="{FF2B5EF4-FFF2-40B4-BE49-F238E27FC236}">
                <a16:creationId xmlns:a16="http://schemas.microsoft.com/office/drawing/2014/main" id="{94224C53-E80B-459E-AE20-45656E51DBC7}"/>
              </a:ext>
            </a:extLst>
          </p:cNvPr>
          <p:cNvPicPr>
            <a:picLocks noChangeAspect="1"/>
          </p:cNvPicPr>
          <p:nvPr/>
        </p:nvPicPr>
        <p:blipFill>
          <a:blip r:embed="rId5"/>
          <a:stretch>
            <a:fillRect/>
          </a:stretch>
        </p:blipFill>
        <p:spPr>
          <a:xfrm>
            <a:off x="7585014" y="3074962"/>
            <a:ext cx="3803842" cy="3101814"/>
          </a:xfrm>
          <a:prstGeom prst="rect">
            <a:avLst/>
          </a:prstGeom>
        </p:spPr>
      </p:pic>
    </p:spTree>
    <p:extLst>
      <p:ext uri="{BB962C8B-B14F-4D97-AF65-F5344CB8AC3E}">
        <p14:creationId xmlns:p14="http://schemas.microsoft.com/office/powerpoint/2010/main" val="4156152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远场天线建模</a:t>
            </a:r>
            <a:endParaRPr lang="en-US" altLang="zh-CN" sz="2400" b="1" i="0" dirty="0">
              <a:solidFill>
                <a:srgbClr val="404040"/>
              </a:solidFill>
              <a:effectLst/>
              <a:latin typeface="Roboto Slab"/>
            </a:endParaRPr>
          </a:p>
        </p:txBody>
      </p:sp>
      <p:sp>
        <p:nvSpPr>
          <p:cNvPr id="9" name="文本框 8">
            <a:extLst>
              <a:ext uri="{FF2B5EF4-FFF2-40B4-BE49-F238E27FC236}">
                <a16:creationId xmlns:a16="http://schemas.microsoft.com/office/drawing/2014/main" id="{49D09DB7-96A5-49BC-A96B-18BBB0FE07C5}"/>
              </a:ext>
            </a:extLst>
          </p:cNvPr>
          <p:cNvSpPr txBox="1"/>
          <p:nvPr/>
        </p:nvSpPr>
        <p:spPr>
          <a:xfrm>
            <a:off x="495761" y="2450721"/>
            <a:ext cx="609600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再结合之前推导的</a:t>
            </a:r>
            <a:r>
              <a:rPr lang="zh-CN" altLang="en-US" b="0" i="0" dirty="0">
                <a:solidFill>
                  <a:srgbClr val="404040"/>
                </a:solidFill>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graphicFrame>
        <p:nvGraphicFramePr>
          <p:cNvPr id="7" name="对象 6">
            <a:extLst>
              <a:ext uri="{FF2B5EF4-FFF2-40B4-BE49-F238E27FC236}">
                <a16:creationId xmlns:a16="http://schemas.microsoft.com/office/drawing/2014/main" id="{E21CB95B-876B-40EE-ABAD-F94A8E7D43D6}"/>
              </a:ext>
            </a:extLst>
          </p:cNvPr>
          <p:cNvGraphicFramePr>
            <a:graphicFrameLocks noChangeAspect="1"/>
          </p:cNvGraphicFramePr>
          <p:nvPr>
            <p:extLst>
              <p:ext uri="{D42A27DB-BD31-4B8C-83A1-F6EECF244321}">
                <p14:modId xmlns:p14="http://schemas.microsoft.com/office/powerpoint/2010/main" val="2262849378"/>
              </p:ext>
            </p:extLst>
          </p:nvPr>
        </p:nvGraphicFramePr>
        <p:xfrm>
          <a:off x="1092519" y="2808640"/>
          <a:ext cx="4486275" cy="638175"/>
        </p:xfrm>
        <a:graphic>
          <a:graphicData uri="http://schemas.openxmlformats.org/presentationml/2006/ole">
            <mc:AlternateContent xmlns:mc="http://schemas.openxmlformats.org/markup-compatibility/2006">
              <mc:Choice xmlns:v="urn:schemas-microsoft-com:vml" Requires="v">
                <p:oleObj spid="_x0000_s15417" name="Equation" r:id="rId4" imgW="4486329" imgH="638039" progId="Equation.DSMT4">
                  <p:embed/>
                </p:oleObj>
              </mc:Choice>
              <mc:Fallback>
                <p:oleObj name="Equation" r:id="rId4" imgW="4486329" imgH="638039" progId="Equation.DSMT4">
                  <p:embed/>
                  <p:pic>
                    <p:nvPicPr>
                      <p:cNvPr id="0" name=""/>
                      <p:cNvPicPr/>
                      <p:nvPr/>
                    </p:nvPicPr>
                    <p:blipFill>
                      <a:blip r:embed="rId5"/>
                      <a:stretch>
                        <a:fillRect/>
                      </a:stretch>
                    </p:blipFill>
                    <p:spPr>
                      <a:xfrm>
                        <a:off x="1092519" y="2808640"/>
                        <a:ext cx="4486275" cy="63817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8480B61A-5E58-4498-8157-6E94D79B516A}"/>
              </a:ext>
            </a:extLst>
          </p:cNvPr>
          <p:cNvGraphicFramePr>
            <a:graphicFrameLocks noChangeAspect="1"/>
          </p:cNvGraphicFramePr>
          <p:nvPr>
            <p:extLst>
              <p:ext uri="{D42A27DB-BD31-4B8C-83A1-F6EECF244321}">
                <p14:modId xmlns:p14="http://schemas.microsoft.com/office/powerpoint/2010/main" val="2655085514"/>
              </p:ext>
            </p:extLst>
          </p:nvPr>
        </p:nvGraphicFramePr>
        <p:xfrm>
          <a:off x="6972235" y="2825083"/>
          <a:ext cx="3954025" cy="646331"/>
        </p:xfrm>
        <a:graphic>
          <a:graphicData uri="http://schemas.openxmlformats.org/presentationml/2006/ole">
            <mc:AlternateContent xmlns:mc="http://schemas.openxmlformats.org/markup-compatibility/2006">
              <mc:Choice xmlns:v="urn:schemas-microsoft-com:vml" Requires="v">
                <p:oleObj spid="_x0000_s15418" name="Equation" r:id="rId6" imgW="2641320" imgH="431640" progId="Equation.DSMT4">
                  <p:embed/>
                </p:oleObj>
              </mc:Choice>
              <mc:Fallback>
                <p:oleObj name="Equation" r:id="rId6" imgW="2641320" imgH="431640" progId="Equation.DSMT4">
                  <p:embed/>
                  <p:pic>
                    <p:nvPicPr>
                      <p:cNvPr id="0" name=""/>
                      <p:cNvPicPr/>
                      <p:nvPr/>
                    </p:nvPicPr>
                    <p:blipFill>
                      <a:blip r:embed="rId7"/>
                      <a:stretch>
                        <a:fillRect/>
                      </a:stretch>
                    </p:blipFill>
                    <p:spPr>
                      <a:xfrm>
                        <a:off x="6972235" y="2825083"/>
                        <a:ext cx="3954025" cy="646331"/>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ECE4891A-CA47-4E54-A2BD-876D707795D7}"/>
              </a:ext>
            </a:extLst>
          </p:cNvPr>
          <p:cNvGraphicFramePr>
            <a:graphicFrameLocks noChangeAspect="1"/>
          </p:cNvGraphicFramePr>
          <p:nvPr>
            <p:extLst>
              <p:ext uri="{D42A27DB-BD31-4B8C-83A1-F6EECF244321}">
                <p14:modId xmlns:p14="http://schemas.microsoft.com/office/powerpoint/2010/main" val="744492467"/>
              </p:ext>
            </p:extLst>
          </p:nvPr>
        </p:nvGraphicFramePr>
        <p:xfrm>
          <a:off x="5311616" y="1923082"/>
          <a:ext cx="1309688" cy="628650"/>
        </p:xfrm>
        <a:graphic>
          <a:graphicData uri="http://schemas.openxmlformats.org/presentationml/2006/ole">
            <mc:AlternateContent xmlns:mc="http://schemas.openxmlformats.org/markup-compatibility/2006">
              <mc:Choice xmlns:v="urn:schemas-microsoft-com:vml" Requires="v">
                <p:oleObj spid="_x0000_s15419" name="Equation" r:id="rId8" imgW="952200" imgH="457200" progId="Equation.DSMT4">
                  <p:embed/>
                </p:oleObj>
              </mc:Choice>
              <mc:Fallback>
                <p:oleObj name="Equation" r:id="rId8" imgW="952200" imgH="457200" progId="Equation.DSMT4">
                  <p:embed/>
                  <p:pic>
                    <p:nvPicPr>
                      <p:cNvPr id="0" name=""/>
                      <p:cNvPicPr/>
                      <p:nvPr/>
                    </p:nvPicPr>
                    <p:blipFill>
                      <a:blip r:embed="rId9"/>
                      <a:stretch>
                        <a:fillRect/>
                      </a:stretch>
                    </p:blipFill>
                    <p:spPr>
                      <a:xfrm>
                        <a:off x="5311616" y="1923082"/>
                        <a:ext cx="1309688" cy="62865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48094B8F-6D9C-43FB-B362-BFE7A6C152B5}"/>
              </a:ext>
            </a:extLst>
          </p:cNvPr>
          <p:cNvSpPr txBox="1"/>
          <p:nvPr/>
        </p:nvSpPr>
        <p:spPr>
          <a:xfrm>
            <a:off x="495760" y="1419956"/>
            <a:ext cx="11383819" cy="646331"/>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设天线由具有复振幅     的电压源供电，且阻抗为     ，根据阻抗匹配，   </a:t>
            </a:r>
            <a:r>
              <a:rPr lang="zh-CN" altLang="en-US" dirty="0">
                <a:solidFill>
                  <a:srgbClr val="404040"/>
                </a:solidFill>
                <a:latin typeface="微软雅黑" panose="020B0503020204020204" pitchFamily="34" charset="-122"/>
                <a:ea typeface="微软雅黑" panose="020B0503020204020204" pitchFamily="34" charset="-122"/>
              </a:rPr>
              <a:t>为天线输入功率，若辐射效率为</a:t>
            </a:r>
            <a:r>
              <a:rPr lang="en-US" altLang="zh-CN" dirty="0">
                <a:solidFill>
                  <a:srgbClr val="404040"/>
                </a:solidFill>
                <a:latin typeface="微软雅黑" panose="020B0503020204020204" pitchFamily="34" charset="-122"/>
                <a:ea typeface="微软雅黑" panose="020B0503020204020204" pitchFamily="34" charset="-122"/>
              </a:rPr>
              <a:t>1</a:t>
            </a:r>
            <a:r>
              <a:rPr lang="zh-CN" altLang="en-US" dirty="0">
                <a:solidFill>
                  <a:srgbClr val="404040"/>
                </a:solidFill>
                <a:latin typeface="微软雅黑" panose="020B0503020204020204" pitchFamily="34" charset="-122"/>
                <a:ea typeface="微软雅黑" panose="020B0503020204020204" pitchFamily="34" charset="-122"/>
              </a:rPr>
              <a:t>，则辐射功率等同于输入功率</a:t>
            </a:r>
            <a:r>
              <a:rPr lang="zh-CN" altLang="en-US" b="0" i="0" dirty="0">
                <a:solidFill>
                  <a:srgbClr val="404040"/>
                </a:solidFill>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graphicFrame>
        <p:nvGraphicFramePr>
          <p:cNvPr id="16" name="对象 15">
            <a:extLst>
              <a:ext uri="{FF2B5EF4-FFF2-40B4-BE49-F238E27FC236}">
                <a16:creationId xmlns:a16="http://schemas.microsoft.com/office/drawing/2014/main" id="{83C5AB41-5C89-40D0-8FF7-8C85A8DDEDC2}"/>
              </a:ext>
            </a:extLst>
          </p:cNvPr>
          <p:cNvGraphicFramePr>
            <a:graphicFrameLocks noChangeAspect="1"/>
          </p:cNvGraphicFramePr>
          <p:nvPr>
            <p:extLst>
              <p:ext uri="{D42A27DB-BD31-4B8C-83A1-F6EECF244321}">
                <p14:modId xmlns:p14="http://schemas.microsoft.com/office/powerpoint/2010/main" val="2437629535"/>
              </p:ext>
            </p:extLst>
          </p:nvPr>
        </p:nvGraphicFramePr>
        <p:xfrm>
          <a:off x="2697444" y="1451774"/>
          <a:ext cx="250952" cy="322652"/>
        </p:xfrm>
        <a:graphic>
          <a:graphicData uri="http://schemas.openxmlformats.org/presentationml/2006/ole">
            <mc:AlternateContent xmlns:mc="http://schemas.openxmlformats.org/markup-compatibility/2006">
              <mc:Choice xmlns:v="urn:schemas-microsoft-com:vml" Requires="v">
                <p:oleObj spid="_x0000_s15420" name="Equation" r:id="rId10" imgW="177480" imgH="228600" progId="Equation.DSMT4">
                  <p:embed/>
                </p:oleObj>
              </mc:Choice>
              <mc:Fallback>
                <p:oleObj name="Equation" r:id="rId10" imgW="177480" imgH="228600" progId="Equation.DSMT4">
                  <p:embed/>
                  <p:pic>
                    <p:nvPicPr>
                      <p:cNvPr id="10" name="对象 9">
                        <a:extLst>
                          <a:ext uri="{FF2B5EF4-FFF2-40B4-BE49-F238E27FC236}">
                            <a16:creationId xmlns:a16="http://schemas.microsoft.com/office/drawing/2014/main" id="{ECE4891A-CA47-4E54-A2BD-876D707795D7}"/>
                          </a:ext>
                        </a:extLst>
                      </p:cNvPr>
                      <p:cNvPicPr/>
                      <p:nvPr/>
                    </p:nvPicPr>
                    <p:blipFill>
                      <a:blip r:embed="rId11"/>
                      <a:stretch>
                        <a:fillRect/>
                      </a:stretch>
                    </p:blipFill>
                    <p:spPr>
                      <a:xfrm>
                        <a:off x="2697444" y="1451774"/>
                        <a:ext cx="250952" cy="322652"/>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DF758BE-89AE-48D1-9669-5EA294A91E88}"/>
              </a:ext>
            </a:extLst>
          </p:cNvPr>
          <p:cNvGraphicFramePr>
            <a:graphicFrameLocks noChangeAspect="1"/>
          </p:cNvGraphicFramePr>
          <p:nvPr>
            <p:extLst>
              <p:ext uri="{D42A27DB-BD31-4B8C-83A1-F6EECF244321}">
                <p14:modId xmlns:p14="http://schemas.microsoft.com/office/powerpoint/2010/main" val="912663694"/>
              </p:ext>
            </p:extLst>
          </p:nvPr>
        </p:nvGraphicFramePr>
        <p:xfrm>
          <a:off x="5518694" y="1442222"/>
          <a:ext cx="310606" cy="349431"/>
        </p:xfrm>
        <a:graphic>
          <a:graphicData uri="http://schemas.openxmlformats.org/presentationml/2006/ole">
            <mc:AlternateContent xmlns:mc="http://schemas.openxmlformats.org/markup-compatibility/2006">
              <mc:Choice xmlns:v="urn:schemas-microsoft-com:vml" Requires="v">
                <p:oleObj spid="_x0000_s15421" name="Equation" r:id="rId12" imgW="203040" imgH="228600" progId="Equation.DSMT4">
                  <p:embed/>
                </p:oleObj>
              </mc:Choice>
              <mc:Fallback>
                <p:oleObj name="Equation" r:id="rId12" imgW="203040" imgH="228600" progId="Equation.DSMT4">
                  <p:embed/>
                  <p:pic>
                    <p:nvPicPr>
                      <p:cNvPr id="0" name=""/>
                      <p:cNvPicPr/>
                      <p:nvPr/>
                    </p:nvPicPr>
                    <p:blipFill>
                      <a:blip r:embed="rId13"/>
                      <a:stretch>
                        <a:fillRect/>
                      </a:stretch>
                    </p:blipFill>
                    <p:spPr>
                      <a:xfrm>
                        <a:off x="5518694" y="1442222"/>
                        <a:ext cx="310606" cy="349431"/>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AE504B01-8673-4679-8EC5-B8840BA6665D}"/>
              </a:ext>
            </a:extLst>
          </p:cNvPr>
          <p:cNvSpPr txBox="1"/>
          <p:nvPr/>
        </p:nvSpPr>
        <p:spPr>
          <a:xfrm>
            <a:off x="495760" y="3514567"/>
            <a:ext cx="609600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得到</a:t>
            </a:r>
            <a:r>
              <a:rPr lang="zh-CN" altLang="en-US" b="1" dirty="0">
                <a:solidFill>
                  <a:srgbClr val="C00000"/>
                </a:solidFill>
                <a:latin typeface="微软雅黑" panose="020B0503020204020204" pitchFamily="34" charset="-122"/>
                <a:ea typeface="微软雅黑" panose="020B0503020204020204" pitchFamily="34" charset="-122"/>
              </a:rPr>
              <a:t>发射天线的电远场表达式</a:t>
            </a:r>
          </a:p>
        </p:txBody>
      </p:sp>
      <p:graphicFrame>
        <p:nvGraphicFramePr>
          <p:cNvPr id="13" name="对象 12">
            <a:extLst>
              <a:ext uri="{FF2B5EF4-FFF2-40B4-BE49-F238E27FC236}">
                <a16:creationId xmlns:a16="http://schemas.microsoft.com/office/drawing/2014/main" id="{89155B36-4C51-4367-89CD-1D5AC4A5589F}"/>
              </a:ext>
            </a:extLst>
          </p:cNvPr>
          <p:cNvGraphicFramePr>
            <a:graphicFrameLocks noChangeAspect="1"/>
          </p:cNvGraphicFramePr>
          <p:nvPr>
            <p:extLst>
              <p:ext uri="{D42A27DB-BD31-4B8C-83A1-F6EECF244321}">
                <p14:modId xmlns:p14="http://schemas.microsoft.com/office/powerpoint/2010/main" val="2152686125"/>
              </p:ext>
            </p:extLst>
          </p:nvPr>
        </p:nvGraphicFramePr>
        <p:xfrm>
          <a:off x="3867379" y="3827560"/>
          <a:ext cx="4198162" cy="723821"/>
        </p:xfrm>
        <a:graphic>
          <a:graphicData uri="http://schemas.openxmlformats.org/presentationml/2006/ole">
            <mc:AlternateContent xmlns:mc="http://schemas.openxmlformats.org/markup-compatibility/2006">
              <mc:Choice xmlns:v="urn:schemas-microsoft-com:vml" Requires="v">
                <p:oleObj spid="_x0000_s15422" name="Equation" r:id="rId14" imgW="2577960" imgH="444240" progId="Equation.DSMT4">
                  <p:embed/>
                </p:oleObj>
              </mc:Choice>
              <mc:Fallback>
                <p:oleObj name="Equation" r:id="rId14" imgW="2577960" imgH="444240" progId="Equation.DSMT4">
                  <p:embed/>
                  <p:pic>
                    <p:nvPicPr>
                      <p:cNvPr id="0" name=""/>
                      <p:cNvPicPr/>
                      <p:nvPr/>
                    </p:nvPicPr>
                    <p:blipFill>
                      <a:blip r:embed="rId15"/>
                      <a:stretch>
                        <a:fillRect/>
                      </a:stretch>
                    </p:blipFill>
                    <p:spPr>
                      <a:xfrm>
                        <a:off x="3867379" y="3827560"/>
                        <a:ext cx="4198162" cy="723821"/>
                      </a:xfrm>
                      <a:prstGeom prst="rect">
                        <a:avLst/>
                      </a:prstGeom>
                    </p:spPr>
                  </p:pic>
                </p:oleObj>
              </mc:Fallback>
            </mc:AlternateContent>
          </a:graphicData>
        </a:graphic>
      </p:graphicFrame>
      <p:pic>
        <p:nvPicPr>
          <p:cNvPr id="20" name="Picture 14" descr="球面声波的传播：球面波、脉动球、刚性球振荡及气泡声散射-仿真秀">
            <a:extLst>
              <a:ext uri="{FF2B5EF4-FFF2-40B4-BE49-F238E27FC236}">
                <a16:creationId xmlns:a16="http://schemas.microsoft.com/office/drawing/2014/main" id="{B595A9D9-5C0A-49E9-879F-2181A3AEF78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2947" y="4551381"/>
            <a:ext cx="2947025" cy="144128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接箭头连接符 20">
            <a:extLst>
              <a:ext uri="{FF2B5EF4-FFF2-40B4-BE49-F238E27FC236}">
                <a16:creationId xmlns:a16="http://schemas.microsoft.com/office/drawing/2014/main" id="{8A267EF6-630C-4D26-BE70-DCB5E85425D5}"/>
              </a:ext>
            </a:extLst>
          </p:cNvPr>
          <p:cNvCxnSpPr>
            <a:cxnSpLocks/>
          </p:cNvCxnSpPr>
          <p:nvPr/>
        </p:nvCxnSpPr>
        <p:spPr>
          <a:xfrm flipV="1">
            <a:off x="6187669" y="4485420"/>
            <a:ext cx="666743" cy="7866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3E6CBA00-02C5-4340-8F4D-DFD04F7D9543}"/>
              </a:ext>
            </a:extLst>
          </p:cNvPr>
          <p:cNvSpPr txBox="1"/>
          <p:nvPr/>
        </p:nvSpPr>
        <p:spPr>
          <a:xfrm>
            <a:off x="540508" y="5992661"/>
            <a:ext cx="609600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至此，电磁波</a:t>
            </a:r>
            <a:r>
              <a:rPr lang="zh-CN" altLang="en-US" b="1" dirty="0">
                <a:solidFill>
                  <a:srgbClr val="C00000"/>
                </a:solidFill>
                <a:latin typeface="微软雅黑" panose="020B0503020204020204" pitchFamily="34" charset="-122"/>
                <a:ea typeface="微软雅黑" panose="020B0503020204020204" pitchFamily="34" charset="-122"/>
              </a:rPr>
              <a:t>从天线到发射到自由空间的部分</a:t>
            </a:r>
            <a:r>
              <a:rPr lang="zh-CN" altLang="en-US" dirty="0">
                <a:solidFill>
                  <a:srgbClr val="404040"/>
                </a:solidFill>
                <a:latin typeface="微软雅黑" panose="020B0503020204020204" pitchFamily="34" charset="-122"/>
                <a:ea typeface="微软雅黑" panose="020B0503020204020204" pitchFamily="34" charset="-122"/>
              </a:rPr>
              <a:t>建模完成。</a:t>
            </a:r>
            <a:endParaRPr lang="zh-CN" altLang="en-US" dirty="0">
              <a:latin typeface="微软雅黑" panose="020B0503020204020204" pitchFamily="34" charset="-122"/>
              <a:ea typeface="微软雅黑" panose="020B0503020204020204" pitchFamily="34" charset="-122"/>
            </a:endParaRPr>
          </a:p>
        </p:txBody>
      </p:sp>
      <p:graphicFrame>
        <p:nvGraphicFramePr>
          <p:cNvPr id="25" name="对象 24">
            <a:extLst>
              <a:ext uri="{FF2B5EF4-FFF2-40B4-BE49-F238E27FC236}">
                <a16:creationId xmlns:a16="http://schemas.microsoft.com/office/drawing/2014/main" id="{13FA31E4-2353-4097-8866-87232ADE53C2}"/>
              </a:ext>
            </a:extLst>
          </p:cNvPr>
          <p:cNvGraphicFramePr>
            <a:graphicFrameLocks noChangeAspect="1"/>
          </p:cNvGraphicFramePr>
          <p:nvPr>
            <p:extLst>
              <p:ext uri="{D42A27DB-BD31-4B8C-83A1-F6EECF244321}">
                <p14:modId xmlns:p14="http://schemas.microsoft.com/office/powerpoint/2010/main" val="254576919"/>
              </p:ext>
            </p:extLst>
          </p:nvPr>
        </p:nvGraphicFramePr>
        <p:xfrm>
          <a:off x="7578269" y="1390001"/>
          <a:ext cx="295766" cy="380271"/>
        </p:xfrm>
        <a:graphic>
          <a:graphicData uri="http://schemas.openxmlformats.org/presentationml/2006/ole">
            <mc:AlternateContent xmlns:mc="http://schemas.openxmlformats.org/markup-compatibility/2006">
              <mc:Choice xmlns:v="urn:schemas-microsoft-com:vml" Requires="v">
                <p:oleObj spid="_x0000_s15423" name="Equation" r:id="rId17" imgW="177480" imgH="228600" progId="Equation.DSMT4">
                  <p:embed/>
                </p:oleObj>
              </mc:Choice>
              <mc:Fallback>
                <p:oleObj name="Equation" r:id="rId17" imgW="177480" imgH="228600" progId="Equation.DSMT4">
                  <p:embed/>
                  <p:pic>
                    <p:nvPicPr>
                      <p:cNvPr id="0" name=""/>
                      <p:cNvPicPr/>
                      <p:nvPr/>
                    </p:nvPicPr>
                    <p:blipFill>
                      <a:blip r:embed="rId18"/>
                      <a:stretch>
                        <a:fillRect/>
                      </a:stretch>
                    </p:blipFill>
                    <p:spPr>
                      <a:xfrm>
                        <a:off x="7578269" y="1390001"/>
                        <a:ext cx="295766" cy="380271"/>
                      </a:xfrm>
                      <a:prstGeom prst="rect">
                        <a:avLst/>
                      </a:prstGeom>
                    </p:spPr>
                  </p:pic>
                </p:oleObj>
              </mc:Fallback>
            </mc:AlternateContent>
          </a:graphicData>
        </a:graphic>
      </p:graphicFrame>
    </p:spTree>
    <p:extLst>
      <p:ext uri="{BB962C8B-B14F-4D97-AF65-F5344CB8AC3E}">
        <p14:creationId xmlns:p14="http://schemas.microsoft.com/office/powerpoint/2010/main" val="3716888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接收天线建模</a:t>
            </a:r>
            <a:endParaRPr lang="en-US" altLang="zh-CN" sz="2400" b="1" i="0" dirty="0">
              <a:solidFill>
                <a:srgbClr val="404040"/>
              </a:solidFill>
              <a:effectLst/>
              <a:latin typeface="Roboto Slab"/>
            </a:endParaRPr>
          </a:p>
        </p:txBody>
      </p:sp>
      <p:sp>
        <p:nvSpPr>
          <p:cNvPr id="15" name="文本框 14">
            <a:extLst>
              <a:ext uri="{FF2B5EF4-FFF2-40B4-BE49-F238E27FC236}">
                <a16:creationId xmlns:a16="http://schemas.microsoft.com/office/drawing/2014/main" id="{AAE00006-1356-4B48-A421-C29CE953A383}"/>
              </a:ext>
            </a:extLst>
          </p:cNvPr>
          <p:cNvSpPr txBox="1"/>
          <p:nvPr/>
        </p:nvSpPr>
        <p:spPr>
          <a:xfrm>
            <a:off x="495760" y="1533592"/>
            <a:ext cx="11109499"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接收天线的在</a:t>
            </a:r>
            <a:r>
              <a:rPr lang="zh-CN" altLang="en-US" dirty="0">
                <a:solidFill>
                  <a:srgbClr val="C00000"/>
                </a:solidFill>
                <a:latin typeface="微软雅黑" panose="020B0503020204020204" pitchFamily="34" charset="-122"/>
                <a:ea typeface="微软雅黑" panose="020B0503020204020204" pitchFamily="34" charset="-122"/>
              </a:rPr>
              <a:t>某个方向下单位面积单位时间接收到的能量</a:t>
            </a:r>
            <a:r>
              <a:rPr lang="en-US" altLang="zh-CN" dirty="0">
                <a:solidFill>
                  <a:srgbClr val="404040"/>
                </a:solidFill>
                <a:latin typeface="微软雅黑" panose="020B0503020204020204" pitchFamily="34" charset="-122"/>
                <a:ea typeface="微软雅黑" panose="020B0503020204020204" pitchFamily="34" charset="-122"/>
              </a:rPr>
              <a:t>(</a:t>
            </a:r>
            <a:r>
              <a:rPr lang="zh-CN" altLang="en-US" dirty="0">
                <a:solidFill>
                  <a:srgbClr val="404040"/>
                </a:solidFill>
                <a:latin typeface="微软雅黑" panose="020B0503020204020204" pitchFamily="34" charset="-122"/>
                <a:ea typeface="微软雅黑" panose="020B0503020204020204" pitchFamily="34" charset="-122"/>
              </a:rPr>
              <a:t>时间平均坡印廷矢量</a:t>
            </a:r>
            <a:r>
              <a:rPr lang="en-US" altLang="zh-CN" dirty="0">
                <a:solidFill>
                  <a:srgbClr val="404040"/>
                </a:solidFill>
                <a:latin typeface="微软雅黑" panose="020B0503020204020204" pitchFamily="34" charset="-122"/>
                <a:ea typeface="微软雅黑" panose="020B0503020204020204" pitchFamily="34" charset="-122"/>
              </a:rPr>
              <a:t>)</a:t>
            </a:r>
            <a:r>
              <a:rPr lang="zh-CN" altLang="en-US" dirty="0">
                <a:solidFill>
                  <a:srgbClr val="404040"/>
                </a:solidFill>
                <a:latin typeface="微软雅黑" panose="020B0503020204020204" pitchFamily="34" charset="-122"/>
                <a:ea typeface="微软雅黑" panose="020B0503020204020204" pitchFamily="34" charset="-122"/>
              </a:rPr>
              <a:t>为</a:t>
            </a:r>
            <a:endParaRPr lang="zh-CN" altLang="en-US" dirty="0">
              <a:latin typeface="微软雅黑" panose="020B0503020204020204" pitchFamily="34" charset="-122"/>
              <a:ea typeface="微软雅黑" panose="020B0503020204020204" pitchFamily="34" charset="-122"/>
            </a:endParaRPr>
          </a:p>
        </p:txBody>
      </p:sp>
      <p:graphicFrame>
        <p:nvGraphicFramePr>
          <p:cNvPr id="14" name="对象 13">
            <a:extLst>
              <a:ext uri="{FF2B5EF4-FFF2-40B4-BE49-F238E27FC236}">
                <a16:creationId xmlns:a16="http://schemas.microsoft.com/office/drawing/2014/main" id="{9BB5F88D-E68D-4FDE-94FD-C7936D2126F5}"/>
              </a:ext>
            </a:extLst>
          </p:cNvPr>
          <p:cNvGraphicFramePr>
            <a:graphicFrameLocks noChangeAspect="1"/>
          </p:cNvGraphicFramePr>
          <p:nvPr>
            <p:extLst>
              <p:ext uri="{D42A27DB-BD31-4B8C-83A1-F6EECF244321}">
                <p14:modId xmlns:p14="http://schemas.microsoft.com/office/powerpoint/2010/main" val="4178494332"/>
              </p:ext>
            </p:extLst>
          </p:nvPr>
        </p:nvGraphicFramePr>
        <p:xfrm>
          <a:off x="4754563" y="1887538"/>
          <a:ext cx="2589212" cy="657225"/>
        </p:xfrm>
        <a:graphic>
          <a:graphicData uri="http://schemas.openxmlformats.org/presentationml/2006/ole">
            <mc:AlternateContent xmlns:mc="http://schemas.openxmlformats.org/markup-compatibility/2006">
              <mc:Choice xmlns:v="urn:schemas-microsoft-com:vml" Requires="v">
                <p:oleObj spid="_x0000_s16433" name="Equation" r:id="rId4" imgW="1701720" imgH="431640" progId="Equation.DSMT4">
                  <p:embed/>
                </p:oleObj>
              </mc:Choice>
              <mc:Fallback>
                <p:oleObj name="Equation" r:id="rId4" imgW="1701720" imgH="431640" progId="Equation.DSMT4">
                  <p:embed/>
                  <p:pic>
                    <p:nvPicPr>
                      <p:cNvPr id="0" name=""/>
                      <p:cNvPicPr/>
                      <p:nvPr/>
                    </p:nvPicPr>
                    <p:blipFill>
                      <a:blip r:embed="rId5"/>
                      <a:stretch>
                        <a:fillRect/>
                      </a:stretch>
                    </p:blipFill>
                    <p:spPr>
                      <a:xfrm>
                        <a:off x="4754563" y="1887538"/>
                        <a:ext cx="2589212" cy="657225"/>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B7E9EC99-82A3-4F05-B28A-24E71F677E6E}"/>
              </a:ext>
            </a:extLst>
          </p:cNvPr>
          <p:cNvSpPr txBox="1"/>
          <p:nvPr/>
        </p:nvSpPr>
        <p:spPr>
          <a:xfrm>
            <a:off x="495760" y="2468339"/>
            <a:ext cx="11383819"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设接收天线开路电压为    ，且阻抗为     ，根据阻抗匹配，</a:t>
            </a:r>
            <a:r>
              <a:rPr lang="zh-CN" altLang="en-US" dirty="0">
                <a:solidFill>
                  <a:srgbClr val="404040"/>
                </a:solidFill>
                <a:latin typeface="微软雅黑" panose="020B0503020204020204" pitchFamily="34" charset="-122"/>
                <a:ea typeface="微软雅黑" panose="020B0503020204020204" pitchFamily="34" charset="-122"/>
              </a:rPr>
              <a:t>天线可用输出功率</a:t>
            </a:r>
            <a:endParaRPr lang="zh-CN" altLang="en-US" dirty="0">
              <a:latin typeface="微软雅黑" panose="020B0503020204020204" pitchFamily="34" charset="-122"/>
              <a:ea typeface="微软雅黑" panose="020B0503020204020204" pitchFamily="34" charset="-122"/>
            </a:endParaRPr>
          </a:p>
        </p:txBody>
      </p:sp>
      <p:graphicFrame>
        <p:nvGraphicFramePr>
          <p:cNvPr id="18" name="对象 17">
            <a:extLst>
              <a:ext uri="{FF2B5EF4-FFF2-40B4-BE49-F238E27FC236}">
                <a16:creationId xmlns:a16="http://schemas.microsoft.com/office/drawing/2014/main" id="{77E07A54-08E2-48C7-B3E5-9FB7353F1092}"/>
              </a:ext>
            </a:extLst>
          </p:cNvPr>
          <p:cNvGraphicFramePr>
            <a:graphicFrameLocks noChangeAspect="1"/>
          </p:cNvGraphicFramePr>
          <p:nvPr>
            <p:extLst>
              <p:ext uri="{D42A27DB-BD31-4B8C-83A1-F6EECF244321}">
                <p14:modId xmlns:p14="http://schemas.microsoft.com/office/powerpoint/2010/main" val="3663750257"/>
              </p:ext>
            </p:extLst>
          </p:nvPr>
        </p:nvGraphicFramePr>
        <p:xfrm>
          <a:off x="2885695" y="2503725"/>
          <a:ext cx="250952" cy="322652"/>
        </p:xfrm>
        <a:graphic>
          <a:graphicData uri="http://schemas.openxmlformats.org/presentationml/2006/ole">
            <mc:AlternateContent xmlns:mc="http://schemas.openxmlformats.org/markup-compatibility/2006">
              <mc:Choice xmlns:v="urn:schemas-microsoft-com:vml" Requires="v">
                <p:oleObj spid="_x0000_s16434" name="Equation" r:id="rId6" imgW="177480" imgH="228600" progId="Equation.DSMT4">
                  <p:embed/>
                </p:oleObj>
              </mc:Choice>
              <mc:Fallback>
                <p:oleObj name="Equation" r:id="rId6" imgW="177480" imgH="228600" progId="Equation.DSMT4">
                  <p:embed/>
                  <p:pic>
                    <p:nvPicPr>
                      <p:cNvPr id="16" name="对象 15">
                        <a:extLst>
                          <a:ext uri="{FF2B5EF4-FFF2-40B4-BE49-F238E27FC236}">
                            <a16:creationId xmlns:a16="http://schemas.microsoft.com/office/drawing/2014/main" id="{83C5AB41-5C89-40D0-8FF7-8C85A8DDEDC2}"/>
                          </a:ext>
                        </a:extLst>
                      </p:cNvPr>
                      <p:cNvPicPr/>
                      <p:nvPr/>
                    </p:nvPicPr>
                    <p:blipFill>
                      <a:blip r:embed="rId7"/>
                      <a:stretch>
                        <a:fillRect/>
                      </a:stretch>
                    </p:blipFill>
                    <p:spPr>
                      <a:xfrm>
                        <a:off x="2885695" y="2503725"/>
                        <a:ext cx="250952" cy="322652"/>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6954E400-35B8-4EF6-8195-9C6C03BD7FD6}"/>
              </a:ext>
            </a:extLst>
          </p:cNvPr>
          <p:cNvGraphicFramePr>
            <a:graphicFrameLocks noChangeAspect="1"/>
          </p:cNvGraphicFramePr>
          <p:nvPr>
            <p:extLst>
              <p:ext uri="{D42A27DB-BD31-4B8C-83A1-F6EECF244321}">
                <p14:modId xmlns:p14="http://schemas.microsoft.com/office/powerpoint/2010/main" val="3901108156"/>
              </p:ext>
            </p:extLst>
          </p:nvPr>
        </p:nvGraphicFramePr>
        <p:xfrm>
          <a:off x="4299807" y="2490335"/>
          <a:ext cx="310606" cy="349431"/>
        </p:xfrm>
        <a:graphic>
          <a:graphicData uri="http://schemas.openxmlformats.org/presentationml/2006/ole">
            <mc:AlternateContent xmlns:mc="http://schemas.openxmlformats.org/markup-compatibility/2006">
              <mc:Choice xmlns:v="urn:schemas-microsoft-com:vml" Requires="v">
                <p:oleObj spid="_x0000_s16435" name="Equation" r:id="rId8" imgW="203040" imgH="228600" progId="Equation.DSMT4">
                  <p:embed/>
                </p:oleObj>
              </mc:Choice>
              <mc:Fallback>
                <p:oleObj name="Equation" r:id="rId8" imgW="203040" imgH="228600" progId="Equation.DSMT4">
                  <p:embed/>
                  <p:pic>
                    <p:nvPicPr>
                      <p:cNvPr id="11" name="对象 10">
                        <a:extLst>
                          <a:ext uri="{FF2B5EF4-FFF2-40B4-BE49-F238E27FC236}">
                            <a16:creationId xmlns:a16="http://schemas.microsoft.com/office/drawing/2014/main" id="{7DF758BE-89AE-48D1-9669-5EA294A91E88}"/>
                          </a:ext>
                        </a:extLst>
                      </p:cNvPr>
                      <p:cNvPicPr/>
                      <p:nvPr/>
                    </p:nvPicPr>
                    <p:blipFill>
                      <a:blip r:embed="rId9"/>
                      <a:stretch>
                        <a:fillRect/>
                      </a:stretch>
                    </p:blipFill>
                    <p:spPr>
                      <a:xfrm>
                        <a:off x="4299807" y="2490335"/>
                        <a:ext cx="310606" cy="349431"/>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61FB8D7A-714E-40E5-8262-C84E6AF993EB}"/>
              </a:ext>
            </a:extLst>
          </p:cNvPr>
          <p:cNvGraphicFramePr>
            <a:graphicFrameLocks noChangeAspect="1"/>
          </p:cNvGraphicFramePr>
          <p:nvPr>
            <p:extLst>
              <p:ext uri="{D42A27DB-BD31-4B8C-83A1-F6EECF244321}">
                <p14:modId xmlns:p14="http://schemas.microsoft.com/office/powerpoint/2010/main" val="1986177087"/>
              </p:ext>
            </p:extLst>
          </p:nvPr>
        </p:nvGraphicFramePr>
        <p:xfrm>
          <a:off x="5176517" y="2857901"/>
          <a:ext cx="1313755" cy="647879"/>
        </p:xfrm>
        <a:graphic>
          <a:graphicData uri="http://schemas.openxmlformats.org/presentationml/2006/ole">
            <mc:AlternateContent xmlns:mc="http://schemas.openxmlformats.org/markup-compatibility/2006">
              <mc:Choice xmlns:v="urn:schemas-microsoft-com:vml" Requires="v">
                <p:oleObj spid="_x0000_s16436" name="Equation" r:id="rId10" imgW="927000" imgH="457200" progId="Equation.DSMT4">
                  <p:embed/>
                </p:oleObj>
              </mc:Choice>
              <mc:Fallback>
                <p:oleObj name="Equation" r:id="rId10" imgW="927000" imgH="457200" progId="Equation.DSMT4">
                  <p:embed/>
                  <p:pic>
                    <p:nvPicPr>
                      <p:cNvPr id="0" name=""/>
                      <p:cNvPicPr/>
                      <p:nvPr/>
                    </p:nvPicPr>
                    <p:blipFill>
                      <a:blip r:embed="rId11"/>
                      <a:stretch>
                        <a:fillRect/>
                      </a:stretch>
                    </p:blipFill>
                    <p:spPr>
                      <a:xfrm>
                        <a:off x="5176517" y="2857901"/>
                        <a:ext cx="1313755" cy="647879"/>
                      </a:xfrm>
                      <a:prstGeom prst="rect">
                        <a:avLst/>
                      </a:prstGeom>
                    </p:spPr>
                  </p:pic>
                </p:oleObj>
              </mc:Fallback>
            </mc:AlternateContent>
          </a:graphicData>
        </a:graphic>
      </p:graphicFrame>
      <p:grpSp>
        <p:nvGrpSpPr>
          <p:cNvPr id="27" name="组合 26">
            <a:extLst>
              <a:ext uri="{FF2B5EF4-FFF2-40B4-BE49-F238E27FC236}">
                <a16:creationId xmlns:a16="http://schemas.microsoft.com/office/drawing/2014/main" id="{F5A61AF9-54DB-4312-A7B3-15AA41E4C91F}"/>
              </a:ext>
            </a:extLst>
          </p:cNvPr>
          <p:cNvGrpSpPr/>
          <p:nvPr/>
        </p:nvGrpSpPr>
        <p:grpSpPr>
          <a:xfrm>
            <a:off x="4372268" y="4261230"/>
            <a:ext cx="3375367" cy="1756983"/>
            <a:chOff x="3346694" y="3897506"/>
            <a:chExt cx="3375367" cy="1756983"/>
          </a:xfrm>
        </p:grpSpPr>
        <p:graphicFrame>
          <p:nvGraphicFramePr>
            <p:cNvPr id="22" name="对象 21">
              <a:extLst>
                <a:ext uri="{FF2B5EF4-FFF2-40B4-BE49-F238E27FC236}">
                  <a16:creationId xmlns:a16="http://schemas.microsoft.com/office/drawing/2014/main" id="{23AFE06C-EC8D-4D23-B987-85B147218A06}"/>
                </a:ext>
              </a:extLst>
            </p:cNvPr>
            <p:cNvGraphicFramePr>
              <a:graphicFrameLocks noChangeAspect="1"/>
            </p:cNvGraphicFramePr>
            <p:nvPr>
              <p:extLst>
                <p:ext uri="{D42A27DB-BD31-4B8C-83A1-F6EECF244321}">
                  <p14:modId xmlns:p14="http://schemas.microsoft.com/office/powerpoint/2010/main" val="3926355584"/>
                </p:ext>
              </p:extLst>
            </p:nvPr>
          </p:nvGraphicFramePr>
          <p:xfrm>
            <a:off x="3346694" y="3897506"/>
            <a:ext cx="1869929" cy="1049450"/>
          </p:xfrm>
          <a:graphic>
            <a:graphicData uri="http://schemas.openxmlformats.org/presentationml/2006/ole">
              <mc:AlternateContent xmlns:mc="http://schemas.openxmlformats.org/markup-compatibility/2006">
                <mc:Choice xmlns:v="urn:schemas-microsoft-com:vml" Requires="v">
                  <p:oleObj spid="_x0000_s16437" name="Equation" r:id="rId12" imgW="1244520" imgH="698400" progId="Equation.DSMT4">
                    <p:embed/>
                  </p:oleObj>
                </mc:Choice>
                <mc:Fallback>
                  <p:oleObj name="Equation" r:id="rId12" imgW="1244520" imgH="698400" progId="Equation.DSMT4">
                    <p:embed/>
                    <p:pic>
                      <p:nvPicPr>
                        <p:cNvPr id="0" name=""/>
                        <p:cNvPicPr/>
                        <p:nvPr/>
                      </p:nvPicPr>
                      <p:blipFill>
                        <a:blip r:embed="rId13"/>
                        <a:stretch>
                          <a:fillRect/>
                        </a:stretch>
                      </p:blipFill>
                      <p:spPr>
                        <a:xfrm>
                          <a:off x="3346694" y="3897506"/>
                          <a:ext cx="1869929" cy="104945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F4A8CB66-F0D1-40CC-84AE-58493B46D73A}"/>
                </a:ext>
              </a:extLst>
            </p:cNvPr>
            <p:cNvGraphicFramePr>
              <a:graphicFrameLocks noChangeAspect="1"/>
            </p:cNvGraphicFramePr>
            <p:nvPr>
              <p:extLst>
                <p:ext uri="{D42A27DB-BD31-4B8C-83A1-F6EECF244321}">
                  <p14:modId xmlns:p14="http://schemas.microsoft.com/office/powerpoint/2010/main" val="2215364415"/>
                </p:ext>
              </p:extLst>
            </p:nvPr>
          </p:nvGraphicFramePr>
          <p:xfrm>
            <a:off x="3746451" y="4019364"/>
            <a:ext cx="2746375" cy="1219200"/>
          </p:xfrm>
          <a:graphic>
            <a:graphicData uri="http://schemas.openxmlformats.org/presentationml/2006/ole">
              <mc:AlternateContent xmlns:mc="http://schemas.openxmlformats.org/markup-compatibility/2006">
                <mc:Choice xmlns:v="urn:schemas-microsoft-com:vml" Requires="v">
                  <p:oleObj spid="_x0000_s16438" name="Equation" r:id="rId14" imgW="2145960" imgH="952200" progId="Equation.DSMT4">
                    <p:embed/>
                  </p:oleObj>
                </mc:Choice>
                <mc:Fallback>
                  <p:oleObj name="Equation" r:id="rId14" imgW="2145960" imgH="952200" progId="Equation.DSMT4">
                    <p:embed/>
                    <p:pic>
                      <p:nvPicPr>
                        <p:cNvPr id="22" name="对象 21">
                          <a:extLst>
                            <a:ext uri="{FF2B5EF4-FFF2-40B4-BE49-F238E27FC236}">
                              <a16:creationId xmlns:a16="http://schemas.microsoft.com/office/drawing/2014/main" id="{23AFE06C-EC8D-4D23-B987-85B147218A06}"/>
                            </a:ext>
                          </a:extLst>
                        </p:cNvPr>
                        <p:cNvPicPr/>
                        <p:nvPr/>
                      </p:nvPicPr>
                      <p:blipFill>
                        <a:blip r:embed="rId15"/>
                        <a:stretch>
                          <a:fillRect/>
                        </a:stretch>
                      </p:blipFill>
                      <p:spPr>
                        <a:xfrm>
                          <a:off x="3746451" y="4019364"/>
                          <a:ext cx="2746375" cy="1219200"/>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E9027845-F7FF-498E-900E-E959B5B75066}"/>
                </a:ext>
              </a:extLst>
            </p:cNvPr>
            <p:cNvGraphicFramePr>
              <a:graphicFrameLocks noChangeAspect="1"/>
            </p:cNvGraphicFramePr>
            <p:nvPr>
              <p:extLst>
                <p:ext uri="{D42A27DB-BD31-4B8C-83A1-F6EECF244321}">
                  <p14:modId xmlns:p14="http://schemas.microsoft.com/office/powerpoint/2010/main" val="3283536545"/>
                </p:ext>
              </p:extLst>
            </p:nvPr>
          </p:nvGraphicFramePr>
          <p:xfrm>
            <a:off x="3767724" y="4465451"/>
            <a:ext cx="2954337" cy="1189038"/>
          </p:xfrm>
          <a:graphic>
            <a:graphicData uri="http://schemas.openxmlformats.org/presentationml/2006/ole">
              <mc:AlternateContent xmlns:mc="http://schemas.openxmlformats.org/markup-compatibility/2006">
                <mc:Choice xmlns:v="urn:schemas-microsoft-com:vml" Requires="v">
                  <p:oleObj spid="_x0000_s16439" name="Equation" r:id="rId16" imgW="2400120" imgH="965160" progId="Equation.DSMT4">
                    <p:embed/>
                  </p:oleObj>
                </mc:Choice>
                <mc:Fallback>
                  <p:oleObj name="Equation" r:id="rId16" imgW="2400120" imgH="965160" progId="Equation.DSMT4">
                    <p:embed/>
                    <p:pic>
                      <p:nvPicPr>
                        <p:cNvPr id="22" name="对象 21">
                          <a:extLst>
                            <a:ext uri="{FF2B5EF4-FFF2-40B4-BE49-F238E27FC236}">
                              <a16:creationId xmlns:a16="http://schemas.microsoft.com/office/drawing/2014/main" id="{23AFE06C-EC8D-4D23-B987-85B147218A06}"/>
                            </a:ext>
                          </a:extLst>
                        </p:cNvPr>
                        <p:cNvPicPr/>
                        <p:nvPr/>
                      </p:nvPicPr>
                      <p:blipFill>
                        <a:blip r:embed="rId17"/>
                        <a:stretch>
                          <a:fillRect/>
                        </a:stretch>
                      </p:blipFill>
                      <p:spPr>
                        <a:xfrm>
                          <a:off x="3767724" y="4465451"/>
                          <a:ext cx="2954337" cy="1189038"/>
                        </a:xfrm>
                        <a:prstGeom prst="rect">
                          <a:avLst/>
                        </a:prstGeom>
                      </p:spPr>
                    </p:pic>
                  </p:oleObj>
                </mc:Fallback>
              </mc:AlternateContent>
            </a:graphicData>
          </a:graphic>
        </p:graphicFrame>
      </p:grpSp>
      <p:sp>
        <p:nvSpPr>
          <p:cNvPr id="25" name="文本框 24">
            <a:extLst>
              <a:ext uri="{FF2B5EF4-FFF2-40B4-BE49-F238E27FC236}">
                <a16:creationId xmlns:a16="http://schemas.microsoft.com/office/drawing/2014/main" id="{C7D66A74-AFAB-43DE-9B77-36B07369F8B8}"/>
              </a:ext>
            </a:extLst>
          </p:cNvPr>
          <p:cNvSpPr txBox="1"/>
          <p:nvPr/>
        </p:nvSpPr>
        <p:spPr>
          <a:xfrm>
            <a:off x="549100" y="3491554"/>
            <a:ext cx="11383819"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则结合远场表达式</a:t>
            </a:r>
            <a:r>
              <a:rPr lang="en-US" altLang="zh-CN" b="0" i="0" dirty="0">
                <a:solidFill>
                  <a:srgbClr val="404040"/>
                </a:solidFill>
                <a:effectLst/>
                <a:latin typeface="微软雅黑" panose="020B0503020204020204" pitchFamily="34" charset="-122"/>
                <a:ea typeface="微软雅黑" panose="020B0503020204020204" pitchFamily="34" charset="-122"/>
              </a:rPr>
              <a:t>			         </a:t>
            </a:r>
            <a:r>
              <a:rPr lang="zh-CN" altLang="en-US" b="0" i="0" dirty="0">
                <a:solidFill>
                  <a:srgbClr val="404040"/>
                </a:solidFill>
                <a:effectLst/>
                <a:latin typeface="微软雅黑" panose="020B0503020204020204" pitchFamily="34" charset="-122"/>
                <a:ea typeface="微软雅黑" panose="020B0503020204020204" pitchFamily="34" charset="-122"/>
              </a:rPr>
              <a:t>，得到</a:t>
            </a:r>
            <a:r>
              <a:rPr lang="zh-CN" altLang="en-US" b="1" i="0" dirty="0">
                <a:solidFill>
                  <a:srgbClr val="C00000"/>
                </a:solidFill>
                <a:effectLst/>
                <a:latin typeface="微软雅黑" panose="020B0503020204020204" pitchFamily="34" charset="-122"/>
                <a:ea typeface="微软雅黑" panose="020B0503020204020204" pitchFamily="34" charset="-122"/>
              </a:rPr>
              <a:t>适用于任意入射波和接收天线极化的</a:t>
            </a:r>
            <a:r>
              <a:rPr lang="zh-CN" altLang="en-US" dirty="0">
                <a:solidFill>
                  <a:srgbClr val="404040"/>
                </a:solidFill>
                <a:latin typeface="微软雅黑" panose="020B0503020204020204" pitchFamily="34" charset="-122"/>
                <a:ea typeface="微软雅黑" panose="020B0503020204020204" pitchFamily="34" charset="-122"/>
              </a:rPr>
              <a:t>表达式</a:t>
            </a:r>
            <a:endParaRPr lang="zh-CN" altLang="en-US" dirty="0">
              <a:latin typeface="微软雅黑" panose="020B0503020204020204" pitchFamily="34" charset="-122"/>
              <a:ea typeface="微软雅黑" panose="020B0503020204020204" pitchFamily="34" charset="-122"/>
            </a:endParaRPr>
          </a:p>
        </p:txBody>
      </p:sp>
      <p:graphicFrame>
        <p:nvGraphicFramePr>
          <p:cNvPr id="26" name="对象 25">
            <a:extLst>
              <a:ext uri="{FF2B5EF4-FFF2-40B4-BE49-F238E27FC236}">
                <a16:creationId xmlns:a16="http://schemas.microsoft.com/office/drawing/2014/main" id="{7BCA5711-73DA-4C49-931F-C108C91237D0}"/>
              </a:ext>
            </a:extLst>
          </p:cNvPr>
          <p:cNvGraphicFramePr>
            <a:graphicFrameLocks noChangeAspect="1"/>
          </p:cNvGraphicFramePr>
          <p:nvPr>
            <p:extLst>
              <p:ext uri="{D42A27DB-BD31-4B8C-83A1-F6EECF244321}">
                <p14:modId xmlns:p14="http://schemas.microsoft.com/office/powerpoint/2010/main" val="3103468400"/>
              </p:ext>
            </p:extLst>
          </p:nvPr>
        </p:nvGraphicFramePr>
        <p:xfrm>
          <a:off x="2574174" y="3396062"/>
          <a:ext cx="3238729" cy="558148"/>
        </p:xfrm>
        <a:graphic>
          <a:graphicData uri="http://schemas.openxmlformats.org/presentationml/2006/ole">
            <mc:AlternateContent xmlns:mc="http://schemas.openxmlformats.org/markup-compatibility/2006">
              <mc:Choice xmlns:v="urn:schemas-microsoft-com:vml" Requires="v">
                <p:oleObj spid="_x0000_s16440" name="Equation" r:id="rId18" imgW="4200420" imgH="723764" progId="Equation.DSMT4">
                  <p:embed/>
                </p:oleObj>
              </mc:Choice>
              <mc:Fallback>
                <p:oleObj name="Equation" r:id="rId18" imgW="4200420" imgH="723764" progId="Equation.DSMT4">
                  <p:embed/>
                  <p:pic>
                    <p:nvPicPr>
                      <p:cNvPr id="0" name=""/>
                      <p:cNvPicPr/>
                      <p:nvPr/>
                    </p:nvPicPr>
                    <p:blipFill>
                      <a:blip r:embed="rId19"/>
                      <a:stretch>
                        <a:fillRect/>
                      </a:stretch>
                    </p:blipFill>
                    <p:spPr>
                      <a:xfrm>
                        <a:off x="2574174" y="3396062"/>
                        <a:ext cx="3238729" cy="558148"/>
                      </a:xfrm>
                      <a:prstGeom prst="rect">
                        <a:avLst/>
                      </a:prstGeom>
                    </p:spPr>
                  </p:pic>
                </p:oleObj>
              </mc:Fallback>
            </mc:AlternateContent>
          </a:graphicData>
        </a:graphic>
      </p:graphicFrame>
    </p:spTree>
    <p:extLst>
      <p:ext uri="{BB962C8B-B14F-4D97-AF65-F5344CB8AC3E}">
        <p14:creationId xmlns:p14="http://schemas.microsoft.com/office/powerpoint/2010/main" val="48402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en-US" altLang="zh-CN" dirty="0"/>
              <a:t>Contents</a:t>
            </a:r>
            <a:endParaRPr lang="zh-CN" altLang="en-US" dirty="0"/>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a:t>
            </a:fld>
            <a:r>
              <a:rPr lang="en-US" altLang="zh-CN" dirty="0">
                <a:solidFill>
                  <a:schemeClr val="accent1">
                    <a:lumMod val="50000"/>
                  </a:schemeClr>
                </a:solidFill>
              </a:rPr>
              <a:t>/45</a:t>
            </a:r>
            <a:endParaRPr lang="zh-CN" altLang="en-US" dirty="0">
              <a:solidFill>
                <a:schemeClr val="accent1">
                  <a:lumMod val="50000"/>
                </a:schemeClr>
              </a:solidFill>
            </a:endParaRPr>
          </a:p>
        </p:txBody>
      </p:sp>
      <p:grpSp>
        <p:nvGrpSpPr>
          <p:cNvPr id="21" name="组合 20"/>
          <p:cNvGrpSpPr/>
          <p:nvPr/>
        </p:nvGrpSpPr>
        <p:grpSpPr>
          <a:xfrm>
            <a:off x="3160609" y="1984612"/>
            <a:ext cx="6493931" cy="2686438"/>
            <a:chOff x="-2765213" y="2423583"/>
            <a:chExt cx="6493931" cy="2686438"/>
          </a:xfrm>
        </p:grpSpPr>
        <p:grpSp>
          <p:nvGrpSpPr>
            <p:cNvPr id="22" name="组合 21"/>
            <p:cNvGrpSpPr/>
            <p:nvPr/>
          </p:nvGrpSpPr>
          <p:grpSpPr>
            <a:xfrm>
              <a:off x="-2765213" y="2423583"/>
              <a:ext cx="5670971" cy="523220"/>
              <a:chOff x="-2765213" y="2423583"/>
              <a:chExt cx="5670971" cy="523220"/>
            </a:xfrm>
          </p:grpSpPr>
          <p:sp>
            <p:nvSpPr>
              <p:cNvPr id="35" name="菱形 34"/>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23583"/>
                <a:ext cx="4963161" cy="523220"/>
              </a:xfrm>
              <a:prstGeom prst="rect">
                <a:avLst/>
              </a:prstGeom>
              <a:noFill/>
            </p:spPr>
            <p:txBody>
              <a:bodyPr wrap="square" rtlCol="0">
                <a:spAutoFit/>
              </a:bodyPr>
              <a:lstStyle/>
              <a:p>
                <a:r>
                  <a:rPr lang="en-US" altLang="zh-CN" sz="2800" b="1" dirty="0">
                    <a:solidFill>
                      <a:srgbClr val="C00000"/>
                    </a:solidFill>
                    <a:latin typeface="Times New Roman" panose="02020603050405020304" pitchFamily="18" charset="0"/>
                    <a:cs typeface="Times New Roman" panose="02020603050405020304" pitchFamily="18" charset="0"/>
                  </a:rPr>
                  <a:t>Introduction to Ray Tracing </a:t>
                </a:r>
                <a:endPar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3" name="菱形 32"/>
            <p:cNvSpPr/>
            <p:nvPr/>
          </p:nvSpPr>
          <p:spPr>
            <a:xfrm>
              <a:off x="-2765213" y="314747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765213" y="3851747"/>
              <a:ext cx="6493931" cy="534386"/>
              <a:chOff x="-2765213" y="3690879"/>
              <a:chExt cx="6493931" cy="534386"/>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5786121" cy="523220"/>
              </a:xfrm>
              <a:prstGeom prst="rect">
                <a:avLst/>
              </a:prstGeom>
              <a:noFill/>
            </p:spPr>
            <p:txBody>
              <a:bodyPr wrap="square" rtlCol="0">
                <a:spAutoFit/>
              </a:bodyPr>
              <a:lstStyle/>
              <a:p>
                <a:r>
                  <a:rPr lang="en-US" altLang="zh-CN" sz="2800" b="1" dirty="0">
                    <a:solidFill>
                      <a:srgbClr val="203864"/>
                    </a:solidFill>
                    <a:latin typeface="Times New Roman" panose="02020603050405020304" pitchFamily="18" charset="0"/>
                    <a:cs typeface="Times New Roman" panose="02020603050405020304" pitchFamily="18" charset="0"/>
                  </a:rPr>
                  <a:t>Tutorial of </a:t>
                </a:r>
                <a:r>
                  <a:rPr lang="en-US" altLang="zh-CN" sz="2800" b="1" dirty="0" err="1">
                    <a:solidFill>
                      <a:srgbClr val="203864"/>
                    </a:solidFill>
                    <a:latin typeface="Times New Roman" panose="02020603050405020304" pitchFamily="18" charset="0"/>
                    <a:cs typeface="Times New Roman" panose="02020603050405020304" pitchFamily="18" charset="0"/>
                  </a:rPr>
                  <a:t>Sionna</a:t>
                </a:r>
                <a:r>
                  <a:rPr lang="en-US" altLang="zh-CN" sz="2800" b="1" dirty="0">
                    <a:solidFill>
                      <a:srgbClr val="203864"/>
                    </a:solidFill>
                    <a:latin typeface="Times New Roman" panose="02020603050405020304" pitchFamily="18" charset="0"/>
                    <a:cs typeface="Times New Roman" panose="02020603050405020304" pitchFamily="18" charset="0"/>
                  </a:rPr>
                  <a:t> RT</a:t>
                </a:r>
                <a:endParaRPr lang="zh-CN" altLang="en-US" sz="14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5" name="组合 24"/>
            <p:cNvGrpSpPr/>
            <p:nvPr/>
          </p:nvGrpSpPr>
          <p:grpSpPr>
            <a:xfrm>
              <a:off x="-2765213" y="4586801"/>
              <a:ext cx="4407743" cy="523220"/>
              <a:chOff x="-2765213" y="4345499"/>
              <a:chExt cx="4407743" cy="523220"/>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45499"/>
                <a:ext cx="3699933" cy="523220"/>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MISC</a:t>
                </a:r>
                <a:endParaRPr lang="zh-CN" altLang="en-US" sz="2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7" name="文本框 36">
            <a:extLst>
              <a:ext uri="{FF2B5EF4-FFF2-40B4-BE49-F238E27FC236}">
                <a16:creationId xmlns:a16="http://schemas.microsoft.com/office/drawing/2014/main" id="{9D21FA3B-55C9-4165-9697-A6AD006423BF}"/>
              </a:ext>
            </a:extLst>
          </p:cNvPr>
          <p:cNvSpPr txBox="1"/>
          <p:nvPr/>
        </p:nvSpPr>
        <p:spPr>
          <a:xfrm>
            <a:off x="3868419" y="2681946"/>
            <a:ext cx="5214621" cy="523220"/>
          </a:xfrm>
          <a:prstGeom prst="rect">
            <a:avLst/>
          </a:prstGeom>
          <a:noFill/>
        </p:spPr>
        <p:txBody>
          <a:bodyPr wrap="square" rtlCol="0">
            <a:spAutoFit/>
          </a:bodyPr>
          <a:lstStyle/>
          <a:p>
            <a:r>
              <a:rPr lang="en-US" altLang="zh-CN" sz="2800" b="1" dirty="0">
                <a:solidFill>
                  <a:srgbClr val="203864"/>
                </a:solidFill>
                <a:latin typeface="Times New Roman" panose="02020603050405020304" pitchFamily="18" charset="0"/>
                <a:cs typeface="Times New Roman" panose="02020603050405020304" pitchFamily="18" charset="0"/>
              </a:rPr>
              <a:t>Introduction to EM Ray Tracing </a:t>
            </a:r>
            <a:endParaRPr lang="zh-CN" altLang="en-US" sz="14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一般传播路径</a:t>
            </a:r>
            <a:endParaRPr lang="en-US" altLang="zh-CN" sz="2400" b="1" i="0" dirty="0">
              <a:solidFill>
                <a:srgbClr val="404040"/>
              </a:solidFill>
              <a:effectLst/>
              <a:latin typeface="Roboto Slab"/>
            </a:endParaRPr>
          </a:p>
        </p:txBody>
      </p:sp>
      <p:graphicFrame>
        <p:nvGraphicFramePr>
          <p:cNvPr id="9" name="对象 8">
            <a:extLst>
              <a:ext uri="{FF2B5EF4-FFF2-40B4-BE49-F238E27FC236}">
                <a16:creationId xmlns:a16="http://schemas.microsoft.com/office/drawing/2014/main" id="{0235C857-F5AF-4DA9-852D-34C5680F6F30}"/>
              </a:ext>
            </a:extLst>
          </p:cNvPr>
          <p:cNvGraphicFramePr>
            <a:graphicFrameLocks noChangeAspect="1"/>
          </p:cNvGraphicFramePr>
          <p:nvPr>
            <p:extLst>
              <p:ext uri="{D42A27DB-BD31-4B8C-83A1-F6EECF244321}">
                <p14:modId xmlns:p14="http://schemas.microsoft.com/office/powerpoint/2010/main" val="1277408941"/>
              </p:ext>
            </p:extLst>
          </p:nvPr>
        </p:nvGraphicFramePr>
        <p:xfrm>
          <a:off x="7218046" y="2543465"/>
          <a:ext cx="2891786" cy="733424"/>
        </p:xfrm>
        <a:graphic>
          <a:graphicData uri="http://schemas.openxmlformats.org/presentationml/2006/ole">
            <mc:AlternateContent xmlns:mc="http://schemas.openxmlformats.org/markup-compatibility/2006">
              <mc:Choice xmlns:v="urn:schemas-microsoft-com:vml" Requires="v">
                <p:oleObj spid="_x0000_s17443" name="Equation" r:id="rId4" imgW="1752480" imgH="444240" progId="Equation.DSMT4">
                  <p:embed/>
                </p:oleObj>
              </mc:Choice>
              <mc:Fallback>
                <p:oleObj name="Equation" r:id="rId4" imgW="1752480" imgH="444240" progId="Equation.DSMT4">
                  <p:embed/>
                  <p:pic>
                    <p:nvPicPr>
                      <p:cNvPr id="0" name=""/>
                      <p:cNvPicPr/>
                      <p:nvPr/>
                    </p:nvPicPr>
                    <p:blipFill>
                      <a:blip r:embed="rId5"/>
                      <a:stretch>
                        <a:fillRect/>
                      </a:stretch>
                    </p:blipFill>
                    <p:spPr>
                      <a:xfrm>
                        <a:off x="7218046" y="2543465"/>
                        <a:ext cx="2891786" cy="733424"/>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79456FBD-448B-4CAC-A6D0-E74E78B50581}"/>
              </a:ext>
            </a:extLst>
          </p:cNvPr>
          <p:cNvSpPr txBox="1"/>
          <p:nvPr/>
        </p:nvSpPr>
        <p:spPr>
          <a:xfrm>
            <a:off x="495760" y="1533592"/>
            <a:ext cx="11109499" cy="923330"/>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现实中</a:t>
            </a:r>
            <a:r>
              <a:rPr lang="zh-CN" altLang="en-US" b="1" i="0" dirty="0">
                <a:solidFill>
                  <a:srgbClr val="C00000"/>
                </a:solidFill>
                <a:effectLst/>
                <a:latin typeface="微软雅黑" panose="020B0503020204020204" pitchFamily="34" charset="-122"/>
                <a:ea typeface="微软雅黑" panose="020B0503020204020204" pitchFamily="34" charset="-122"/>
              </a:rPr>
              <a:t>一条传播路径由多个散射过程</a:t>
            </a:r>
            <a:r>
              <a:rPr lang="zh-CN" altLang="en-US" b="0" i="0" dirty="0">
                <a:solidFill>
                  <a:srgbClr val="404040"/>
                </a:solidFill>
                <a:effectLst/>
                <a:latin typeface="微软雅黑" panose="020B0503020204020204" pitchFamily="34" charset="-122"/>
                <a:ea typeface="微软雅黑" panose="020B0503020204020204" pitchFamily="34" charset="-122"/>
              </a:rPr>
              <a:t>组成，其中散射过程可以是任何阻止波在自由空间中传播的过程。包括</a:t>
            </a:r>
            <a:r>
              <a:rPr lang="zh-CN" altLang="en-US" b="1" i="0" dirty="0">
                <a:solidFill>
                  <a:srgbClr val="C00000"/>
                </a:solidFill>
                <a:effectLst/>
                <a:latin typeface="微软雅黑" panose="020B0503020204020204" pitchFamily="34" charset="-122"/>
                <a:ea typeface="微软雅黑" panose="020B0503020204020204" pitchFamily="34" charset="-122"/>
              </a:rPr>
              <a:t>反射、折射、衍射和漫散射</a:t>
            </a:r>
            <a:r>
              <a:rPr lang="zh-CN" altLang="en-US" b="0" i="0" dirty="0">
                <a:solidFill>
                  <a:srgbClr val="404040"/>
                </a:solidFill>
                <a:effectLst/>
                <a:latin typeface="微软雅黑" panose="020B0503020204020204" pitchFamily="34" charset="-122"/>
                <a:ea typeface="微软雅黑" panose="020B0503020204020204" pitchFamily="34" charset="-122"/>
              </a:rPr>
              <a:t>。</a:t>
            </a:r>
            <a:endParaRPr lang="en-US" altLang="zh-CN" b="0" i="0" dirty="0">
              <a:solidFill>
                <a:srgbClr val="404040"/>
              </a:solidFill>
              <a:effectLst/>
              <a:latin typeface="微软雅黑" panose="020B0503020204020204" pitchFamily="34" charset="-122"/>
              <a:ea typeface="微软雅黑" panose="020B0503020204020204" pitchFamily="34" charset="-122"/>
            </a:endParaRPr>
          </a:p>
          <a:p>
            <a:r>
              <a:rPr lang="zh-CN" altLang="en-US" b="0" i="0" dirty="0">
                <a:solidFill>
                  <a:srgbClr val="404040"/>
                </a:solidFill>
                <a:effectLst/>
                <a:latin typeface="微软雅黑" panose="020B0503020204020204" pitchFamily="34" charset="-122"/>
                <a:ea typeface="微软雅黑" panose="020B0503020204020204" pitchFamily="34" charset="-122"/>
              </a:rPr>
              <a:t>可以用一个矩阵   来表示这一系列散射过程描述辐射场到达接收天线之前所经历的变换，对远场式做修正得：</a:t>
            </a:r>
            <a:endParaRPr lang="zh-CN" altLang="en-US" dirty="0">
              <a:latin typeface="微软雅黑" panose="020B0503020204020204" pitchFamily="34" charset="-122"/>
              <a:ea typeface="微软雅黑" panose="020B0503020204020204" pitchFamily="34" charset="-122"/>
            </a:endParaRPr>
          </a:p>
        </p:txBody>
      </p:sp>
      <p:graphicFrame>
        <p:nvGraphicFramePr>
          <p:cNvPr id="14" name="对象 13">
            <a:extLst>
              <a:ext uri="{FF2B5EF4-FFF2-40B4-BE49-F238E27FC236}">
                <a16:creationId xmlns:a16="http://schemas.microsoft.com/office/drawing/2014/main" id="{F6D41907-19EC-4210-9A58-DC7DCA368BE0}"/>
              </a:ext>
            </a:extLst>
          </p:cNvPr>
          <p:cNvGraphicFramePr>
            <a:graphicFrameLocks noChangeAspect="1"/>
          </p:cNvGraphicFramePr>
          <p:nvPr>
            <p:extLst>
              <p:ext uri="{D42A27DB-BD31-4B8C-83A1-F6EECF244321}">
                <p14:modId xmlns:p14="http://schemas.microsoft.com/office/powerpoint/2010/main" val="3103880446"/>
              </p:ext>
            </p:extLst>
          </p:nvPr>
        </p:nvGraphicFramePr>
        <p:xfrm>
          <a:off x="1237298" y="2559181"/>
          <a:ext cx="4200525" cy="723900"/>
        </p:xfrm>
        <a:graphic>
          <a:graphicData uri="http://schemas.openxmlformats.org/presentationml/2006/ole">
            <mc:AlternateContent xmlns:mc="http://schemas.openxmlformats.org/markup-compatibility/2006">
              <mc:Choice xmlns:v="urn:schemas-microsoft-com:vml" Requires="v">
                <p:oleObj spid="_x0000_s17444" name="Equation" r:id="rId6" imgW="4200420" imgH="723764" progId="Equation.DSMT4">
                  <p:embed/>
                </p:oleObj>
              </mc:Choice>
              <mc:Fallback>
                <p:oleObj name="Equation" r:id="rId6" imgW="4200420" imgH="723764" progId="Equation.DSMT4">
                  <p:embed/>
                  <p:pic>
                    <p:nvPicPr>
                      <p:cNvPr id="0" name=""/>
                      <p:cNvPicPr/>
                      <p:nvPr/>
                    </p:nvPicPr>
                    <p:blipFill>
                      <a:blip r:embed="rId7"/>
                      <a:stretch>
                        <a:fillRect/>
                      </a:stretch>
                    </p:blipFill>
                    <p:spPr>
                      <a:xfrm>
                        <a:off x="1237298" y="2559181"/>
                        <a:ext cx="4200525" cy="723900"/>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38BFDBB5-AB1A-45A3-9A85-01F01B6ECBF1}"/>
              </a:ext>
            </a:extLst>
          </p:cNvPr>
          <p:cNvGraphicFramePr>
            <a:graphicFrameLocks noChangeAspect="1"/>
          </p:cNvGraphicFramePr>
          <p:nvPr>
            <p:extLst>
              <p:ext uri="{D42A27DB-BD31-4B8C-83A1-F6EECF244321}">
                <p14:modId xmlns:p14="http://schemas.microsoft.com/office/powerpoint/2010/main" val="2958633846"/>
              </p:ext>
            </p:extLst>
          </p:nvPr>
        </p:nvGraphicFramePr>
        <p:xfrm>
          <a:off x="2159000" y="2081637"/>
          <a:ext cx="252413" cy="314325"/>
        </p:xfrm>
        <a:graphic>
          <a:graphicData uri="http://schemas.openxmlformats.org/presentationml/2006/ole">
            <mc:AlternateContent xmlns:mc="http://schemas.openxmlformats.org/markup-compatibility/2006">
              <mc:Choice xmlns:v="urn:schemas-microsoft-com:vml" Requires="v">
                <p:oleObj spid="_x0000_s17445" name="Equation" r:id="rId8" imgW="152280" imgH="190440" progId="Equation.DSMT4">
                  <p:embed/>
                </p:oleObj>
              </mc:Choice>
              <mc:Fallback>
                <p:oleObj name="Equation" r:id="rId8" imgW="152280" imgH="190440" progId="Equation.DSMT4">
                  <p:embed/>
                  <p:pic>
                    <p:nvPicPr>
                      <p:cNvPr id="9" name="对象 8">
                        <a:extLst>
                          <a:ext uri="{FF2B5EF4-FFF2-40B4-BE49-F238E27FC236}">
                            <a16:creationId xmlns:a16="http://schemas.microsoft.com/office/drawing/2014/main" id="{0235C857-F5AF-4DA9-852D-34C5680F6F30}"/>
                          </a:ext>
                        </a:extLst>
                      </p:cNvPr>
                      <p:cNvPicPr/>
                      <p:nvPr/>
                    </p:nvPicPr>
                    <p:blipFill>
                      <a:blip r:embed="rId9"/>
                      <a:stretch>
                        <a:fillRect/>
                      </a:stretch>
                    </p:blipFill>
                    <p:spPr>
                      <a:xfrm>
                        <a:off x="2159000" y="2081637"/>
                        <a:ext cx="252413" cy="314325"/>
                      </a:xfrm>
                      <a:prstGeom prst="rect">
                        <a:avLst/>
                      </a:prstGeom>
                    </p:spPr>
                  </p:pic>
                </p:oleObj>
              </mc:Fallback>
            </mc:AlternateContent>
          </a:graphicData>
        </a:graphic>
      </p:graphicFrame>
      <p:cxnSp>
        <p:nvCxnSpPr>
          <p:cNvPr id="21" name="直接箭头连接符 20">
            <a:extLst>
              <a:ext uri="{FF2B5EF4-FFF2-40B4-BE49-F238E27FC236}">
                <a16:creationId xmlns:a16="http://schemas.microsoft.com/office/drawing/2014/main" id="{5C01CEF7-AC06-4ED8-9FDC-5FF4594A525A}"/>
              </a:ext>
            </a:extLst>
          </p:cNvPr>
          <p:cNvCxnSpPr>
            <a:cxnSpLocks/>
          </p:cNvCxnSpPr>
          <p:nvPr/>
        </p:nvCxnSpPr>
        <p:spPr>
          <a:xfrm>
            <a:off x="5515610" y="2921131"/>
            <a:ext cx="152527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椭圆 23">
            <a:extLst>
              <a:ext uri="{FF2B5EF4-FFF2-40B4-BE49-F238E27FC236}">
                <a16:creationId xmlns:a16="http://schemas.microsoft.com/office/drawing/2014/main" id="{670E4044-CF5D-4983-9714-25816913683F}"/>
              </a:ext>
            </a:extLst>
          </p:cNvPr>
          <p:cNvSpPr/>
          <p:nvPr/>
        </p:nvSpPr>
        <p:spPr>
          <a:xfrm>
            <a:off x="3768249" y="2506348"/>
            <a:ext cx="571500" cy="82615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9161606-425F-45E6-B225-315614726421}"/>
              </a:ext>
            </a:extLst>
          </p:cNvPr>
          <p:cNvSpPr/>
          <p:nvPr/>
        </p:nvSpPr>
        <p:spPr>
          <a:xfrm>
            <a:off x="8724900" y="2517234"/>
            <a:ext cx="302894" cy="82615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8" name="对象 27">
            <a:extLst>
              <a:ext uri="{FF2B5EF4-FFF2-40B4-BE49-F238E27FC236}">
                <a16:creationId xmlns:a16="http://schemas.microsoft.com/office/drawing/2014/main" id="{11B64B0C-DD8C-4B20-9CE3-EC59D3B79CB6}"/>
              </a:ext>
            </a:extLst>
          </p:cNvPr>
          <p:cNvGraphicFramePr>
            <a:graphicFrameLocks noChangeAspect="1"/>
          </p:cNvGraphicFramePr>
          <p:nvPr>
            <p:extLst>
              <p:ext uri="{D42A27DB-BD31-4B8C-83A1-F6EECF244321}">
                <p14:modId xmlns:p14="http://schemas.microsoft.com/office/powerpoint/2010/main" val="2042286733"/>
              </p:ext>
            </p:extLst>
          </p:nvPr>
        </p:nvGraphicFramePr>
        <p:xfrm>
          <a:off x="7040880" y="3823120"/>
          <a:ext cx="4644276" cy="680480"/>
        </p:xfrm>
        <a:graphic>
          <a:graphicData uri="http://schemas.openxmlformats.org/presentationml/2006/ole">
            <mc:AlternateContent xmlns:mc="http://schemas.openxmlformats.org/markup-compatibility/2006">
              <mc:Choice xmlns:v="urn:schemas-microsoft-com:vml" Requires="v">
                <p:oleObj spid="_x0000_s17446" name="Equation" r:id="rId10" imgW="3466800" imgH="507960" progId="Equation.DSMT4">
                  <p:embed/>
                </p:oleObj>
              </mc:Choice>
              <mc:Fallback>
                <p:oleObj name="Equation" r:id="rId10" imgW="3466800" imgH="507960" progId="Equation.DSMT4">
                  <p:embed/>
                  <p:pic>
                    <p:nvPicPr>
                      <p:cNvPr id="0" name=""/>
                      <p:cNvPicPr/>
                      <p:nvPr/>
                    </p:nvPicPr>
                    <p:blipFill>
                      <a:blip r:embed="rId11"/>
                      <a:stretch>
                        <a:fillRect/>
                      </a:stretch>
                    </p:blipFill>
                    <p:spPr>
                      <a:xfrm>
                        <a:off x="7040880" y="3823120"/>
                        <a:ext cx="4644276" cy="680480"/>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61D2B800-6621-4EB5-AFBA-55C0B241329B}"/>
              </a:ext>
            </a:extLst>
          </p:cNvPr>
          <p:cNvGraphicFramePr>
            <a:graphicFrameLocks noChangeAspect="1"/>
          </p:cNvGraphicFramePr>
          <p:nvPr>
            <p:extLst>
              <p:ext uri="{D42A27DB-BD31-4B8C-83A1-F6EECF244321}">
                <p14:modId xmlns:p14="http://schemas.microsoft.com/office/powerpoint/2010/main" val="4028841512"/>
              </p:ext>
            </p:extLst>
          </p:nvPr>
        </p:nvGraphicFramePr>
        <p:xfrm>
          <a:off x="1266825" y="3825875"/>
          <a:ext cx="3960813" cy="754063"/>
        </p:xfrm>
        <a:graphic>
          <a:graphicData uri="http://schemas.openxmlformats.org/presentationml/2006/ole">
            <mc:AlternateContent xmlns:mc="http://schemas.openxmlformats.org/markup-compatibility/2006">
              <mc:Choice xmlns:v="urn:schemas-microsoft-com:vml" Requires="v">
                <p:oleObj spid="_x0000_s17447" name="Equation" r:id="rId12" imgW="2603160" imgH="495000" progId="Equation.DSMT4">
                  <p:embed/>
                </p:oleObj>
              </mc:Choice>
              <mc:Fallback>
                <p:oleObj name="Equation" r:id="rId12" imgW="2603160" imgH="495000" progId="Equation.DSMT4">
                  <p:embed/>
                  <p:pic>
                    <p:nvPicPr>
                      <p:cNvPr id="0" name=""/>
                      <p:cNvPicPr/>
                      <p:nvPr/>
                    </p:nvPicPr>
                    <p:blipFill>
                      <a:blip r:embed="rId13"/>
                      <a:stretch>
                        <a:fillRect/>
                      </a:stretch>
                    </p:blipFill>
                    <p:spPr>
                      <a:xfrm>
                        <a:off x="1266825" y="3825875"/>
                        <a:ext cx="3960813" cy="754063"/>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A06660C4-479F-4DFD-9464-830667E56023}"/>
              </a:ext>
            </a:extLst>
          </p:cNvPr>
          <p:cNvSpPr txBox="1"/>
          <p:nvPr/>
        </p:nvSpPr>
        <p:spPr>
          <a:xfrm>
            <a:off x="495759" y="3276889"/>
            <a:ext cx="11109499"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因此接收天线电压修正为</a:t>
            </a:r>
            <a:endParaRPr lang="zh-CN" altLang="en-US" dirty="0">
              <a:latin typeface="微软雅黑" panose="020B0503020204020204" pitchFamily="34" charset="-122"/>
              <a:ea typeface="微软雅黑" panose="020B0503020204020204" pitchFamily="34" charset="-122"/>
            </a:endParaRPr>
          </a:p>
        </p:txBody>
      </p:sp>
      <p:cxnSp>
        <p:nvCxnSpPr>
          <p:cNvPr id="35" name="直接箭头连接符 34">
            <a:extLst>
              <a:ext uri="{FF2B5EF4-FFF2-40B4-BE49-F238E27FC236}">
                <a16:creationId xmlns:a16="http://schemas.microsoft.com/office/drawing/2014/main" id="{C61943CB-5229-4D3D-9AD8-9562683D6670}"/>
              </a:ext>
            </a:extLst>
          </p:cNvPr>
          <p:cNvCxnSpPr>
            <a:cxnSpLocks/>
          </p:cNvCxnSpPr>
          <p:nvPr/>
        </p:nvCxnSpPr>
        <p:spPr>
          <a:xfrm>
            <a:off x="5515610" y="4202745"/>
            <a:ext cx="142621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7A0DFA8D-44D9-4FD5-933E-FA2CE3CB9A16}"/>
              </a:ext>
            </a:extLst>
          </p:cNvPr>
          <p:cNvSpPr txBox="1"/>
          <p:nvPr/>
        </p:nvSpPr>
        <p:spPr>
          <a:xfrm>
            <a:off x="495759" y="4713303"/>
            <a:ext cx="11109499"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考虑多径，得</a:t>
            </a:r>
            <a:endParaRPr lang="zh-CN" altLang="en-US" dirty="0">
              <a:latin typeface="微软雅黑" panose="020B0503020204020204" pitchFamily="34" charset="-122"/>
              <a:ea typeface="微软雅黑" panose="020B0503020204020204" pitchFamily="34" charset="-122"/>
            </a:endParaRPr>
          </a:p>
        </p:txBody>
      </p:sp>
      <p:graphicFrame>
        <p:nvGraphicFramePr>
          <p:cNvPr id="40" name="对象 39">
            <a:extLst>
              <a:ext uri="{FF2B5EF4-FFF2-40B4-BE49-F238E27FC236}">
                <a16:creationId xmlns:a16="http://schemas.microsoft.com/office/drawing/2014/main" id="{F991E0D8-312C-4C27-AAC3-3B0437C52AEC}"/>
              </a:ext>
            </a:extLst>
          </p:cNvPr>
          <p:cNvGraphicFramePr>
            <a:graphicFrameLocks noChangeAspect="1"/>
          </p:cNvGraphicFramePr>
          <p:nvPr>
            <p:extLst>
              <p:ext uri="{D42A27DB-BD31-4B8C-83A1-F6EECF244321}">
                <p14:modId xmlns:p14="http://schemas.microsoft.com/office/powerpoint/2010/main" val="3165374666"/>
              </p:ext>
            </p:extLst>
          </p:nvPr>
        </p:nvGraphicFramePr>
        <p:xfrm>
          <a:off x="3491193" y="5090495"/>
          <a:ext cx="5118629" cy="1394444"/>
        </p:xfrm>
        <a:graphic>
          <a:graphicData uri="http://schemas.openxmlformats.org/presentationml/2006/ole">
            <mc:AlternateContent xmlns:mc="http://schemas.openxmlformats.org/markup-compatibility/2006">
              <mc:Choice xmlns:v="urn:schemas-microsoft-com:vml" Requires="v">
                <p:oleObj spid="_x0000_s17448" name="Equation" r:id="rId14" imgW="3822480" imgH="1041120" progId="Equation.DSMT4">
                  <p:embed/>
                </p:oleObj>
              </mc:Choice>
              <mc:Fallback>
                <p:oleObj name="Equation" r:id="rId14" imgW="3822480" imgH="1041120" progId="Equation.DSMT4">
                  <p:embed/>
                  <p:pic>
                    <p:nvPicPr>
                      <p:cNvPr id="0" name=""/>
                      <p:cNvPicPr/>
                      <p:nvPr/>
                    </p:nvPicPr>
                    <p:blipFill>
                      <a:blip r:embed="rId15"/>
                      <a:stretch>
                        <a:fillRect/>
                      </a:stretch>
                    </p:blipFill>
                    <p:spPr>
                      <a:xfrm>
                        <a:off x="3491193" y="5090495"/>
                        <a:ext cx="5118629" cy="1394444"/>
                      </a:xfrm>
                      <a:prstGeom prst="rect">
                        <a:avLst/>
                      </a:prstGeom>
                    </p:spPr>
                  </p:pic>
                </p:oleObj>
              </mc:Fallback>
            </mc:AlternateContent>
          </a:graphicData>
        </a:graphic>
      </p:graphicFrame>
    </p:spTree>
    <p:extLst>
      <p:ext uri="{BB962C8B-B14F-4D97-AF65-F5344CB8AC3E}">
        <p14:creationId xmlns:p14="http://schemas.microsoft.com/office/powerpoint/2010/main" val="2663233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8" name="文本框 17">
            <a:extLst>
              <a:ext uri="{FF2B5EF4-FFF2-40B4-BE49-F238E27FC236}">
                <a16:creationId xmlns:a16="http://schemas.microsoft.com/office/drawing/2014/main" id="{6E157188-9CD0-481C-9DEC-4ECDDB264EFA}"/>
              </a:ext>
            </a:extLst>
          </p:cNvPr>
          <p:cNvSpPr txBox="1"/>
          <p:nvPr/>
        </p:nvSpPr>
        <p:spPr>
          <a:xfrm>
            <a:off x="411710" y="2752591"/>
            <a:ext cx="1130762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根据之前推导发射天线与接收天线的电压表达式，并分离传输矩阵的相移                     ，得到</a:t>
            </a:r>
            <a:r>
              <a:rPr lang="zh-CN" altLang="en-US" b="1" dirty="0">
                <a:solidFill>
                  <a:srgbClr val="C00000"/>
                </a:solidFill>
                <a:latin typeface="微软雅黑" panose="020B0503020204020204" pitchFamily="34" charset="-122"/>
                <a:ea typeface="微软雅黑" panose="020B0503020204020204" pitchFamily="34" charset="-122"/>
              </a:rPr>
              <a:t>信道频率响应</a:t>
            </a:r>
          </a:p>
        </p:txBody>
      </p:sp>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ea typeface="inherit"/>
              </a:rPr>
              <a:t>频率响应与冲击响应</a:t>
            </a:r>
            <a:endParaRPr lang="zh-CN" altLang="en-US" sz="2400" b="1" i="0" dirty="0">
              <a:solidFill>
                <a:srgbClr val="404040"/>
              </a:solidFill>
              <a:effectLst/>
              <a:latin typeface="Roboto Slab"/>
            </a:endParaRPr>
          </a:p>
        </p:txBody>
      </p:sp>
      <p:sp>
        <p:nvSpPr>
          <p:cNvPr id="13" name="文本框 12">
            <a:extLst>
              <a:ext uri="{FF2B5EF4-FFF2-40B4-BE49-F238E27FC236}">
                <a16:creationId xmlns:a16="http://schemas.microsoft.com/office/drawing/2014/main" id="{6917A695-AE58-4ECC-96FB-6987DC437CF6}"/>
              </a:ext>
            </a:extLst>
          </p:cNvPr>
          <p:cNvSpPr txBox="1"/>
          <p:nvPr/>
        </p:nvSpPr>
        <p:spPr>
          <a:xfrm>
            <a:off x="495760" y="1504182"/>
            <a:ext cx="11307620" cy="646331"/>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频率处的信道频率响应定义为</a:t>
            </a:r>
            <a:r>
              <a:rPr lang="zh-CN" altLang="en-US" b="1" i="0" dirty="0">
                <a:solidFill>
                  <a:srgbClr val="C00000"/>
                </a:solidFill>
                <a:effectLst/>
                <a:latin typeface="微软雅黑" panose="020B0503020204020204" pitchFamily="34" charset="-122"/>
                <a:ea typeface="微软雅黑" panose="020B0503020204020204" pitchFamily="34" charset="-122"/>
              </a:rPr>
              <a:t>接收电压与发射天线输入端电压之比</a:t>
            </a:r>
            <a:r>
              <a:rPr lang="zh-CN" altLang="en-US" b="0" i="0" dirty="0">
                <a:solidFill>
                  <a:srgbClr val="404040"/>
                </a:solidFill>
                <a:effectLst/>
                <a:latin typeface="微软雅黑" panose="020B0503020204020204" pitchFamily="34" charset="-122"/>
                <a:ea typeface="微软雅黑" panose="020B0503020204020204" pitchFamily="34" charset="-122"/>
              </a:rPr>
              <a:t>，假设发射与接收天线阻抗实部匹配</a:t>
            </a:r>
            <a:r>
              <a:rPr lang="en-US" altLang="zh-CN" b="0" i="0" dirty="0">
                <a:solidFill>
                  <a:srgbClr val="404040"/>
                </a:solidFill>
                <a:effectLst/>
                <a:latin typeface="微软雅黑" panose="020B0503020204020204" pitchFamily="34" charset="-122"/>
                <a:ea typeface="微软雅黑" panose="020B0503020204020204" pitchFamily="34" charset="-122"/>
              </a:rPr>
              <a:t>(</a:t>
            </a:r>
            <a:r>
              <a:rPr lang="zh-CN" altLang="en-US" b="0" i="0" dirty="0">
                <a:solidFill>
                  <a:srgbClr val="404040"/>
                </a:solidFill>
                <a:effectLst/>
                <a:latin typeface="微软雅黑" panose="020B0503020204020204" pitchFamily="34" charset="-122"/>
                <a:ea typeface="微软雅黑" panose="020B0503020204020204" pitchFamily="34" charset="-122"/>
              </a:rPr>
              <a:t>通常如此</a:t>
            </a:r>
            <a:r>
              <a:rPr lang="en-US" altLang="zh-CN" b="0" i="0" dirty="0">
                <a:solidFill>
                  <a:srgbClr val="404040"/>
                </a:solidFill>
                <a:effectLst/>
                <a:latin typeface="微软雅黑" panose="020B0503020204020204" pitchFamily="34" charset="-122"/>
                <a:ea typeface="微软雅黑" panose="020B0503020204020204" pitchFamily="34" charset="-122"/>
              </a:rPr>
              <a:t>)</a:t>
            </a:r>
            <a:r>
              <a:rPr lang="zh-CN" altLang="en-US" b="0" i="0" dirty="0">
                <a:solidFill>
                  <a:srgbClr val="404040"/>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aphicFrame>
        <p:nvGraphicFramePr>
          <p:cNvPr id="11" name="对象 10">
            <a:extLst>
              <a:ext uri="{FF2B5EF4-FFF2-40B4-BE49-F238E27FC236}">
                <a16:creationId xmlns:a16="http://schemas.microsoft.com/office/drawing/2014/main" id="{B199F082-55D4-4F94-9D84-80C675402501}"/>
              </a:ext>
            </a:extLst>
          </p:cNvPr>
          <p:cNvGraphicFramePr>
            <a:graphicFrameLocks noChangeAspect="1"/>
          </p:cNvGraphicFramePr>
          <p:nvPr>
            <p:extLst>
              <p:ext uri="{D42A27DB-BD31-4B8C-83A1-F6EECF244321}">
                <p14:modId xmlns:p14="http://schemas.microsoft.com/office/powerpoint/2010/main" val="2926715208"/>
              </p:ext>
            </p:extLst>
          </p:nvPr>
        </p:nvGraphicFramePr>
        <p:xfrm>
          <a:off x="4917531" y="2062912"/>
          <a:ext cx="1818547" cy="664845"/>
        </p:xfrm>
        <a:graphic>
          <a:graphicData uri="http://schemas.openxmlformats.org/presentationml/2006/ole">
            <mc:AlternateContent xmlns:mc="http://schemas.openxmlformats.org/markup-compatibility/2006">
              <mc:Choice xmlns:v="urn:schemas-microsoft-com:vml" Requires="v">
                <p:oleObj spid="_x0000_s18454" name="Equation" r:id="rId4" imgW="1180800" imgH="431640" progId="Equation.DSMT4">
                  <p:embed/>
                </p:oleObj>
              </mc:Choice>
              <mc:Fallback>
                <p:oleObj name="Equation" r:id="rId4" imgW="1180800" imgH="431640" progId="Equation.DSMT4">
                  <p:embed/>
                  <p:pic>
                    <p:nvPicPr>
                      <p:cNvPr id="0" name=""/>
                      <p:cNvPicPr/>
                      <p:nvPr/>
                    </p:nvPicPr>
                    <p:blipFill>
                      <a:blip r:embed="rId5"/>
                      <a:stretch>
                        <a:fillRect/>
                      </a:stretch>
                    </p:blipFill>
                    <p:spPr>
                      <a:xfrm>
                        <a:off x="4917531" y="2062912"/>
                        <a:ext cx="1818547" cy="66484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88F8935A-3E00-4E3B-8BE8-ED81EC157863}"/>
              </a:ext>
            </a:extLst>
          </p:cNvPr>
          <p:cNvGraphicFramePr>
            <a:graphicFrameLocks noChangeAspect="1"/>
          </p:cNvGraphicFramePr>
          <p:nvPr>
            <p:extLst>
              <p:ext uri="{D42A27DB-BD31-4B8C-83A1-F6EECF244321}">
                <p14:modId xmlns:p14="http://schemas.microsoft.com/office/powerpoint/2010/main" val="311016886"/>
              </p:ext>
            </p:extLst>
          </p:nvPr>
        </p:nvGraphicFramePr>
        <p:xfrm>
          <a:off x="7835900" y="2727325"/>
          <a:ext cx="1400175" cy="422275"/>
        </p:xfrm>
        <a:graphic>
          <a:graphicData uri="http://schemas.openxmlformats.org/presentationml/2006/ole">
            <mc:AlternateContent xmlns:mc="http://schemas.openxmlformats.org/markup-compatibility/2006">
              <mc:Choice xmlns:v="urn:schemas-microsoft-com:vml" Requires="v">
                <p:oleObj spid="_x0000_s18455" name="Equation" r:id="rId6" imgW="799920" imgH="241200" progId="Equation.DSMT4">
                  <p:embed/>
                </p:oleObj>
              </mc:Choice>
              <mc:Fallback>
                <p:oleObj name="Equation" r:id="rId6" imgW="799920" imgH="241200" progId="Equation.DSMT4">
                  <p:embed/>
                  <p:pic>
                    <p:nvPicPr>
                      <p:cNvPr id="0" name=""/>
                      <p:cNvPicPr/>
                      <p:nvPr/>
                    </p:nvPicPr>
                    <p:blipFill>
                      <a:blip r:embed="rId7"/>
                      <a:stretch>
                        <a:fillRect/>
                      </a:stretch>
                    </p:blipFill>
                    <p:spPr>
                      <a:xfrm>
                        <a:off x="7835900" y="2727325"/>
                        <a:ext cx="1400175" cy="4222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228286E0-5A7A-4AA1-89E4-F96E234EBB5B}"/>
              </a:ext>
            </a:extLst>
          </p:cNvPr>
          <p:cNvGraphicFramePr>
            <a:graphicFrameLocks noChangeAspect="1"/>
          </p:cNvGraphicFramePr>
          <p:nvPr>
            <p:extLst>
              <p:ext uri="{D42A27DB-BD31-4B8C-83A1-F6EECF244321}">
                <p14:modId xmlns:p14="http://schemas.microsoft.com/office/powerpoint/2010/main" val="1882534186"/>
              </p:ext>
            </p:extLst>
          </p:nvPr>
        </p:nvGraphicFramePr>
        <p:xfrm>
          <a:off x="3582988" y="3292475"/>
          <a:ext cx="5133975" cy="939800"/>
        </p:xfrm>
        <a:graphic>
          <a:graphicData uri="http://schemas.openxmlformats.org/presentationml/2006/ole">
            <mc:AlternateContent xmlns:mc="http://schemas.openxmlformats.org/markup-compatibility/2006">
              <mc:Choice xmlns:v="urn:schemas-microsoft-com:vml" Requires="v">
                <p:oleObj spid="_x0000_s18456" name="Equation" r:id="rId8" imgW="3263760" imgH="596880" progId="Equation.DSMT4">
                  <p:embed/>
                </p:oleObj>
              </mc:Choice>
              <mc:Fallback>
                <p:oleObj name="Equation" r:id="rId8" imgW="3263760" imgH="596880" progId="Equation.DSMT4">
                  <p:embed/>
                  <p:pic>
                    <p:nvPicPr>
                      <p:cNvPr id="0" name=""/>
                      <p:cNvPicPr/>
                      <p:nvPr/>
                    </p:nvPicPr>
                    <p:blipFill>
                      <a:blip r:embed="rId9"/>
                      <a:stretch>
                        <a:fillRect/>
                      </a:stretch>
                    </p:blipFill>
                    <p:spPr>
                      <a:xfrm>
                        <a:off x="3582988" y="3292475"/>
                        <a:ext cx="5133975" cy="9398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5605B4AB-5502-4549-BC4E-1258C772A0CB}"/>
              </a:ext>
            </a:extLst>
          </p:cNvPr>
          <p:cNvGraphicFramePr>
            <a:graphicFrameLocks noChangeAspect="1"/>
          </p:cNvGraphicFramePr>
          <p:nvPr>
            <p:extLst>
              <p:ext uri="{D42A27DB-BD31-4B8C-83A1-F6EECF244321}">
                <p14:modId xmlns:p14="http://schemas.microsoft.com/office/powerpoint/2010/main" val="2040708292"/>
              </p:ext>
            </p:extLst>
          </p:nvPr>
        </p:nvGraphicFramePr>
        <p:xfrm>
          <a:off x="3652163" y="4673418"/>
          <a:ext cx="5162451" cy="877617"/>
        </p:xfrm>
        <a:graphic>
          <a:graphicData uri="http://schemas.openxmlformats.org/presentationml/2006/ole">
            <mc:AlternateContent xmlns:mc="http://schemas.openxmlformats.org/markup-compatibility/2006">
              <mc:Choice xmlns:v="urn:schemas-microsoft-com:vml" Requires="v">
                <p:oleObj spid="_x0000_s18457" name="Equation" r:id="rId10" imgW="2539800" imgH="431640" progId="Equation.DSMT4">
                  <p:embed/>
                </p:oleObj>
              </mc:Choice>
              <mc:Fallback>
                <p:oleObj name="Equation" r:id="rId10" imgW="2539800" imgH="431640" progId="Equation.DSMT4">
                  <p:embed/>
                  <p:pic>
                    <p:nvPicPr>
                      <p:cNvPr id="0" name=""/>
                      <p:cNvPicPr/>
                      <p:nvPr/>
                    </p:nvPicPr>
                    <p:blipFill>
                      <a:blip r:embed="rId11"/>
                      <a:stretch>
                        <a:fillRect/>
                      </a:stretch>
                    </p:blipFill>
                    <p:spPr>
                      <a:xfrm>
                        <a:off x="3652163" y="4673418"/>
                        <a:ext cx="5162451" cy="877617"/>
                      </a:xfrm>
                      <a:prstGeom prst="rect">
                        <a:avLst/>
                      </a:prstGeom>
                    </p:spPr>
                  </p:pic>
                </p:oleObj>
              </mc:Fallback>
            </mc:AlternateContent>
          </a:graphicData>
        </a:graphic>
      </p:graphicFrame>
      <p:sp>
        <p:nvSpPr>
          <p:cNvPr id="20" name="文本框 19">
            <a:extLst>
              <a:ext uri="{FF2B5EF4-FFF2-40B4-BE49-F238E27FC236}">
                <a16:creationId xmlns:a16="http://schemas.microsoft.com/office/drawing/2014/main" id="{2BAD6047-74AA-4E64-8FAC-653D384AB461}"/>
              </a:ext>
            </a:extLst>
          </p:cNvPr>
          <p:cNvSpPr txBox="1"/>
          <p:nvPr/>
        </p:nvSpPr>
        <p:spPr>
          <a:xfrm>
            <a:off x="495760" y="4268322"/>
            <a:ext cx="1130762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对上式做傅里叶反变换，得到</a:t>
            </a:r>
            <a:r>
              <a:rPr lang="zh-CN" altLang="en-US" b="1" dirty="0">
                <a:solidFill>
                  <a:srgbClr val="C00000"/>
                </a:solidFill>
                <a:latin typeface="微软雅黑" panose="020B0503020204020204" pitchFamily="34" charset="-122"/>
                <a:ea typeface="微软雅黑" panose="020B0503020204020204" pitchFamily="34" charset="-122"/>
              </a:rPr>
              <a:t>信道脉冲响应</a:t>
            </a:r>
          </a:p>
        </p:txBody>
      </p:sp>
    </p:spTree>
    <p:extLst>
      <p:ext uri="{BB962C8B-B14F-4D97-AF65-F5344CB8AC3E}">
        <p14:creationId xmlns:p14="http://schemas.microsoft.com/office/powerpoint/2010/main" val="245625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0" dirty="0" err="1">
                <a:solidFill>
                  <a:srgbClr val="404040"/>
                </a:solidFill>
                <a:effectLst/>
                <a:latin typeface="Roboto Slab"/>
                <a:ea typeface="inherit"/>
              </a:rPr>
              <a:t>Sionna</a:t>
            </a:r>
            <a:r>
              <a:rPr lang="en-US" altLang="zh-CN" sz="2400" b="1" i="0" dirty="0">
                <a:solidFill>
                  <a:srgbClr val="404040"/>
                </a:solidFill>
                <a:effectLst/>
                <a:latin typeface="Roboto Slab"/>
                <a:ea typeface="inherit"/>
              </a:rPr>
              <a:t> Path</a:t>
            </a:r>
            <a:endParaRPr lang="zh-CN" altLang="en-US" sz="2400" b="1" i="0" dirty="0">
              <a:solidFill>
                <a:srgbClr val="404040"/>
              </a:solidFill>
              <a:effectLst/>
              <a:latin typeface="Roboto Slab"/>
            </a:endParaRPr>
          </a:p>
        </p:txBody>
      </p:sp>
      <p:sp>
        <p:nvSpPr>
          <p:cNvPr id="15" name="文本框 14">
            <a:extLst>
              <a:ext uri="{FF2B5EF4-FFF2-40B4-BE49-F238E27FC236}">
                <a16:creationId xmlns:a16="http://schemas.microsoft.com/office/drawing/2014/main" id="{ABB5E200-81BD-4F4D-B385-F178F35DAE2B}"/>
              </a:ext>
            </a:extLst>
          </p:cNvPr>
          <p:cNvSpPr txBox="1"/>
          <p:nvPr/>
        </p:nvSpPr>
        <p:spPr>
          <a:xfrm>
            <a:off x="442190" y="3650877"/>
            <a:ext cx="11307620"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以及每条路径对场景的交互情况，其中数值表示如下：</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737D014-FA77-4B8A-A863-663B2233F73A}"/>
              </a:ext>
            </a:extLst>
          </p:cNvPr>
          <p:cNvPicPr>
            <a:picLocks noChangeAspect="1"/>
          </p:cNvPicPr>
          <p:nvPr/>
        </p:nvPicPr>
        <p:blipFill>
          <a:blip r:embed="rId3"/>
          <a:stretch>
            <a:fillRect/>
          </a:stretch>
        </p:blipFill>
        <p:spPr>
          <a:xfrm>
            <a:off x="3682769" y="2178235"/>
            <a:ext cx="4991100" cy="1390650"/>
          </a:xfrm>
          <a:prstGeom prst="rect">
            <a:avLst/>
          </a:prstGeom>
        </p:spPr>
      </p:pic>
      <p:pic>
        <p:nvPicPr>
          <p:cNvPr id="4" name="图片 3">
            <a:extLst>
              <a:ext uri="{FF2B5EF4-FFF2-40B4-BE49-F238E27FC236}">
                <a16:creationId xmlns:a16="http://schemas.microsoft.com/office/drawing/2014/main" id="{D3988AB1-A184-40EA-B626-97E1B4AE5252}"/>
              </a:ext>
            </a:extLst>
          </p:cNvPr>
          <p:cNvPicPr>
            <a:picLocks noChangeAspect="1"/>
          </p:cNvPicPr>
          <p:nvPr/>
        </p:nvPicPr>
        <p:blipFill>
          <a:blip r:embed="rId4"/>
          <a:stretch>
            <a:fillRect/>
          </a:stretch>
        </p:blipFill>
        <p:spPr>
          <a:xfrm>
            <a:off x="4482868" y="4460412"/>
            <a:ext cx="2944203" cy="928064"/>
          </a:xfrm>
          <a:prstGeom prst="rect">
            <a:avLst/>
          </a:prstGeom>
        </p:spPr>
      </p:pic>
      <p:sp>
        <p:nvSpPr>
          <p:cNvPr id="21" name="文本框 20">
            <a:extLst>
              <a:ext uri="{FF2B5EF4-FFF2-40B4-BE49-F238E27FC236}">
                <a16:creationId xmlns:a16="http://schemas.microsoft.com/office/drawing/2014/main" id="{E2A57264-798E-484B-B84E-CBAAEE14FA6E}"/>
              </a:ext>
            </a:extLst>
          </p:cNvPr>
          <p:cNvSpPr txBox="1"/>
          <p:nvPr/>
        </p:nvSpPr>
        <p:spPr>
          <a:xfrm>
            <a:off x="524510" y="1419433"/>
            <a:ext cx="11307620" cy="646331"/>
          </a:xfrm>
          <a:prstGeom prst="rect">
            <a:avLst/>
          </a:prstGeom>
          <a:noFill/>
        </p:spPr>
        <p:txBody>
          <a:bodyPr wrap="square">
            <a:spAutoFit/>
          </a:bodyPr>
          <a:lstStyle/>
          <a:p>
            <a:r>
              <a:rPr lang="en-US" altLang="zh-CN" dirty="0" err="1">
                <a:solidFill>
                  <a:srgbClr val="404040"/>
                </a:solidFill>
                <a:latin typeface="微软雅黑" panose="020B0503020204020204" pitchFamily="34" charset="-122"/>
                <a:ea typeface="微软雅黑" panose="020B0503020204020204" pitchFamily="34" charset="-122"/>
              </a:rPr>
              <a:t>Sionna</a:t>
            </a:r>
            <a:r>
              <a:rPr lang="zh-CN" altLang="en-US" dirty="0">
                <a:solidFill>
                  <a:srgbClr val="404040"/>
                </a:solidFill>
                <a:latin typeface="微软雅黑" panose="020B0503020204020204" pitchFamily="34" charset="-122"/>
                <a:ea typeface="微软雅黑" panose="020B0503020204020204" pitchFamily="34" charset="-122"/>
              </a:rPr>
              <a:t>在设置好场景和天线后，可以计算出相应的</a:t>
            </a:r>
            <a:r>
              <a:rPr lang="en-US" altLang="zh-CN" dirty="0">
                <a:solidFill>
                  <a:srgbClr val="404040"/>
                </a:solidFill>
                <a:latin typeface="微软雅黑" panose="020B0503020204020204" pitchFamily="34" charset="-122"/>
                <a:ea typeface="微软雅黑" panose="020B0503020204020204" pitchFamily="34" charset="-122"/>
              </a:rPr>
              <a:t>Path</a:t>
            </a:r>
            <a:r>
              <a:rPr lang="zh-CN" altLang="en-US" dirty="0">
                <a:solidFill>
                  <a:srgbClr val="404040"/>
                </a:solidFill>
                <a:latin typeface="微软雅黑" panose="020B0503020204020204" pitchFamily="34" charset="-122"/>
                <a:ea typeface="微软雅黑" panose="020B0503020204020204" pitchFamily="34" charset="-122"/>
              </a:rPr>
              <a:t>，其中主要参数包括</a:t>
            </a:r>
            <a:r>
              <a:rPr lang="zh-CN" altLang="en-US" b="1" dirty="0">
                <a:solidFill>
                  <a:srgbClr val="C00000"/>
                </a:solidFill>
                <a:latin typeface="微软雅黑" panose="020B0503020204020204" pitchFamily="34" charset="-122"/>
                <a:ea typeface="微软雅黑" panose="020B0503020204020204" pitchFamily="34" charset="-122"/>
              </a:rPr>
              <a:t>信道系数、时延、离开角、到达角、多普勒频移</a:t>
            </a:r>
          </a:p>
        </p:txBody>
      </p:sp>
      <p:sp>
        <p:nvSpPr>
          <p:cNvPr id="8" name="Rectangle 9">
            <a:extLst>
              <a:ext uri="{FF2B5EF4-FFF2-40B4-BE49-F238E27FC236}">
                <a16:creationId xmlns:a16="http://schemas.microsoft.com/office/drawing/2014/main" id="{FCD3398B-F8A5-446D-888E-8FB24B9A5F78}"/>
              </a:ext>
            </a:extLst>
          </p:cNvPr>
          <p:cNvSpPr>
            <a:spLocks noChangeArrowheads="1"/>
          </p:cNvSpPr>
          <p:nvPr/>
        </p:nvSpPr>
        <p:spPr bwMode="auto">
          <a:xfrm>
            <a:off x="3504384" y="4035151"/>
            <a:ext cx="49164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0 </a:t>
            </a:r>
            <a:r>
              <a:rPr kumimoji="0" lang="en-US" altLang="zh-CN"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a:t>
            </a:r>
            <a:r>
              <a:rPr kumimoji="0" lang="zh-CN" altLang="zh-CN"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 </a:t>
            </a:r>
            <a:r>
              <a:rPr kumimoji="0" lang="zh-CN" altLang="en-US"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无交互</a:t>
            </a:r>
            <a:r>
              <a:rPr kumimoji="0" lang="zh-CN" altLang="zh-CN"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 1 - </a:t>
            </a:r>
            <a:r>
              <a:rPr lang="zh-CN" altLang="en-US" sz="2000" i="1" dirty="0">
                <a:solidFill>
                  <a:srgbClr val="3D7B7B"/>
                </a:solidFill>
                <a:latin typeface="Times New Roman" panose="02020603050405020304" pitchFamily="18" charset="0"/>
                <a:ea typeface="SFMono-Regular"/>
                <a:cs typeface="Times New Roman" panose="02020603050405020304" pitchFamily="18" charset="0"/>
              </a:rPr>
              <a:t>镜面反射</a:t>
            </a:r>
            <a:r>
              <a:rPr kumimoji="0" lang="zh-CN" altLang="zh-CN"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 2 - </a:t>
            </a:r>
            <a:r>
              <a:rPr lang="zh-CN" altLang="en-US" sz="2000" i="1" dirty="0">
                <a:solidFill>
                  <a:srgbClr val="3D7B7B"/>
                </a:solidFill>
                <a:latin typeface="Times New Roman" panose="02020603050405020304" pitchFamily="18" charset="0"/>
                <a:ea typeface="SFMono-Regular"/>
                <a:cs typeface="Times New Roman" panose="02020603050405020304" pitchFamily="18" charset="0"/>
              </a:rPr>
              <a:t>漫反射</a:t>
            </a:r>
            <a:r>
              <a:rPr kumimoji="0" lang="zh-CN" altLang="zh-CN"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 4 </a:t>
            </a:r>
            <a:r>
              <a:rPr kumimoji="0" lang="en-US" altLang="zh-CN"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a:t>
            </a:r>
            <a:r>
              <a:rPr kumimoji="0" lang="zh-CN" altLang="zh-CN"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 </a:t>
            </a:r>
            <a:r>
              <a:rPr kumimoji="0" lang="zh-CN" altLang="en-US" sz="2000" b="0" i="1" u="none" strike="noStrike" cap="none" normalizeH="0" baseline="0" dirty="0">
                <a:ln>
                  <a:noFill/>
                </a:ln>
                <a:solidFill>
                  <a:srgbClr val="3D7B7B"/>
                </a:solidFill>
                <a:effectLst/>
                <a:latin typeface="Times New Roman" panose="02020603050405020304" pitchFamily="18" charset="0"/>
                <a:ea typeface="SFMono-Regular"/>
                <a:cs typeface="Times New Roman" panose="02020603050405020304" pitchFamily="18" charset="0"/>
              </a:rPr>
              <a:t>折射</a:t>
            </a:r>
            <a:r>
              <a:rPr kumimoji="0" lang="zh-CN" altLang="zh-CN"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zh-CN" altLang="zh-CN"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AB334AA-8FDB-4303-9C5E-378EFC67B61E}"/>
              </a:ext>
            </a:extLst>
          </p:cNvPr>
          <p:cNvSpPr txBox="1"/>
          <p:nvPr/>
        </p:nvSpPr>
        <p:spPr>
          <a:xfrm>
            <a:off x="442190" y="5516932"/>
            <a:ext cx="11307620" cy="646331"/>
          </a:xfrm>
          <a:prstGeom prst="rect">
            <a:avLst/>
          </a:prstGeom>
          <a:noFill/>
        </p:spPr>
        <p:txBody>
          <a:bodyPr wrap="square">
            <a:spAutoFit/>
          </a:bodyPr>
          <a:lstStyle/>
          <a:p>
            <a:r>
              <a:rPr lang="zh-CN" altLang="en-US"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在该例子中，</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总共有 </a:t>
            </a:r>
            <a:r>
              <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15 </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条传播路径（列数），最多有 </a:t>
            </a:r>
            <a:r>
              <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次交互（行数）。例如，有一条路径由一次折射（</a:t>
            </a:r>
            <a:r>
              <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）、随后是一次镜面反射（</a:t>
            </a:r>
            <a:r>
              <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）和另一次折射（</a:t>
            </a:r>
            <a:r>
              <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）组成。直射路径</a:t>
            </a:r>
            <a:r>
              <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0" i="0" dirty="0" err="1">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LoS</a:t>
            </a:r>
            <a:r>
              <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与场景没有交互，即 </a:t>
            </a:r>
            <a:r>
              <a:rPr lang="en-US" altLang="zh-CN"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[0,0,0]</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椭圆 8">
            <a:extLst>
              <a:ext uri="{FF2B5EF4-FFF2-40B4-BE49-F238E27FC236}">
                <a16:creationId xmlns:a16="http://schemas.microsoft.com/office/drawing/2014/main" id="{608DB080-B940-4BFA-ABD7-3EAE221F6F8D}"/>
              </a:ext>
            </a:extLst>
          </p:cNvPr>
          <p:cNvSpPr/>
          <p:nvPr/>
        </p:nvSpPr>
        <p:spPr>
          <a:xfrm rot="290476">
            <a:off x="4847248" y="4569029"/>
            <a:ext cx="220998" cy="70923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54F1DB02-871A-4550-AFB5-21FD3F34A055}"/>
              </a:ext>
            </a:extLst>
          </p:cNvPr>
          <p:cNvCxnSpPr/>
          <p:nvPr/>
        </p:nvCxnSpPr>
        <p:spPr>
          <a:xfrm flipH="1" flipV="1">
            <a:off x="5097780" y="5153998"/>
            <a:ext cx="777240" cy="8353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782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0" dirty="0" err="1">
                <a:solidFill>
                  <a:srgbClr val="404040"/>
                </a:solidFill>
                <a:effectLst/>
                <a:latin typeface="Roboto Slab"/>
                <a:ea typeface="inherit"/>
              </a:rPr>
              <a:t>Sionna</a:t>
            </a:r>
            <a:r>
              <a:rPr lang="en-US" altLang="zh-CN" sz="2400" b="1" i="0" dirty="0">
                <a:solidFill>
                  <a:srgbClr val="404040"/>
                </a:solidFill>
                <a:effectLst/>
                <a:latin typeface="Roboto Slab"/>
                <a:ea typeface="inherit"/>
              </a:rPr>
              <a:t> Path</a:t>
            </a:r>
            <a:endParaRPr lang="zh-CN" altLang="en-US" sz="2400" b="1" i="0" dirty="0">
              <a:solidFill>
                <a:srgbClr val="404040"/>
              </a:solidFill>
              <a:effectLst/>
              <a:latin typeface="Roboto Slab"/>
            </a:endParaRPr>
          </a:p>
        </p:txBody>
      </p:sp>
      <p:sp>
        <p:nvSpPr>
          <p:cNvPr id="21" name="文本框 20">
            <a:extLst>
              <a:ext uri="{FF2B5EF4-FFF2-40B4-BE49-F238E27FC236}">
                <a16:creationId xmlns:a16="http://schemas.microsoft.com/office/drawing/2014/main" id="{E2A57264-798E-484B-B84E-CBAAEE14FA6E}"/>
              </a:ext>
            </a:extLst>
          </p:cNvPr>
          <p:cNvSpPr txBox="1"/>
          <p:nvPr/>
        </p:nvSpPr>
        <p:spPr>
          <a:xfrm>
            <a:off x="524510" y="1419433"/>
            <a:ext cx="11307620" cy="369332"/>
          </a:xfrm>
          <a:prstGeom prst="rect">
            <a:avLst/>
          </a:prstGeom>
          <a:noFill/>
        </p:spPr>
        <p:txBody>
          <a:bodyPr wrap="square">
            <a:spAutoFit/>
          </a:bodyPr>
          <a:lstStyle/>
          <a:p>
            <a:r>
              <a:rPr lang="en-US" altLang="zh-CN" dirty="0" err="1">
                <a:solidFill>
                  <a:srgbClr val="404040"/>
                </a:solidFill>
                <a:latin typeface="微软雅黑" panose="020B0503020204020204" pitchFamily="34" charset="-122"/>
                <a:ea typeface="微软雅黑" panose="020B0503020204020204" pitchFamily="34" charset="-122"/>
              </a:rPr>
              <a:t>Sionna</a:t>
            </a:r>
            <a:r>
              <a:rPr lang="en-US" altLang="zh-CN" dirty="0">
                <a:solidFill>
                  <a:srgbClr val="404040"/>
                </a:solidFill>
                <a:latin typeface="微软雅黑" panose="020B0503020204020204" pitchFamily="34" charset="-122"/>
                <a:ea typeface="微软雅黑" panose="020B0503020204020204" pitchFamily="34" charset="-122"/>
              </a:rPr>
              <a:t> RT</a:t>
            </a:r>
            <a:r>
              <a:rPr lang="zh-CN" altLang="en-US" dirty="0">
                <a:solidFill>
                  <a:srgbClr val="404040"/>
                </a:solidFill>
                <a:latin typeface="微软雅黑" panose="020B0503020204020204" pitchFamily="34" charset="-122"/>
                <a:ea typeface="微软雅黑" panose="020B0503020204020204" pitchFamily="34" charset="-122"/>
              </a:rPr>
              <a:t>可以对相应的</a:t>
            </a:r>
            <a:r>
              <a:rPr lang="en-US" altLang="zh-CN" dirty="0">
                <a:solidFill>
                  <a:srgbClr val="404040"/>
                </a:solidFill>
                <a:latin typeface="微软雅黑" panose="020B0503020204020204" pitchFamily="34" charset="-122"/>
                <a:ea typeface="微软雅黑" panose="020B0503020204020204" pitchFamily="34" charset="-122"/>
              </a:rPr>
              <a:t>Path</a:t>
            </a:r>
            <a:r>
              <a:rPr lang="zh-CN" altLang="en-US" dirty="0">
                <a:solidFill>
                  <a:srgbClr val="404040"/>
                </a:solidFill>
                <a:latin typeface="微软雅黑" panose="020B0503020204020204" pitchFamily="34" charset="-122"/>
                <a:ea typeface="微软雅黑" panose="020B0503020204020204" pitchFamily="34" charset="-122"/>
              </a:rPr>
              <a:t>可视化</a:t>
            </a:r>
            <a:endParaRPr lang="en-US" altLang="zh-CN" dirty="0">
              <a:solidFill>
                <a:srgbClr val="404040"/>
              </a:solidFill>
              <a:latin typeface="微软雅黑" panose="020B0503020204020204" pitchFamily="34" charset="-122"/>
              <a:ea typeface="微软雅黑" panose="020B0503020204020204" pitchFamily="34" charset="-122"/>
            </a:endParaRPr>
          </a:p>
        </p:txBody>
      </p:sp>
      <p:pic>
        <p:nvPicPr>
          <p:cNvPr id="30722" name="Picture 2">
            <a:extLst>
              <a:ext uri="{FF2B5EF4-FFF2-40B4-BE49-F238E27FC236}">
                <a16:creationId xmlns:a16="http://schemas.microsoft.com/office/drawing/2014/main" id="{4F4A39D1-10B9-43E5-BEDA-E2111A74F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782" y="2070193"/>
            <a:ext cx="5553075" cy="4277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20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反射和折射</a:t>
            </a:r>
            <a:endParaRPr lang="en-US" altLang="zh-CN" sz="2400" b="1" i="0" dirty="0">
              <a:solidFill>
                <a:srgbClr val="404040"/>
              </a:solidFill>
              <a:effectLst/>
              <a:latin typeface="Roboto Slab"/>
            </a:endParaRPr>
          </a:p>
        </p:txBody>
      </p:sp>
      <p:pic>
        <p:nvPicPr>
          <p:cNvPr id="2" name="图片 1">
            <a:extLst>
              <a:ext uri="{FF2B5EF4-FFF2-40B4-BE49-F238E27FC236}">
                <a16:creationId xmlns:a16="http://schemas.microsoft.com/office/drawing/2014/main" id="{A5FF257B-7679-4BBA-9689-0B0936C00C1B}"/>
              </a:ext>
            </a:extLst>
          </p:cNvPr>
          <p:cNvPicPr>
            <a:picLocks noChangeAspect="1"/>
          </p:cNvPicPr>
          <p:nvPr/>
        </p:nvPicPr>
        <p:blipFill>
          <a:blip r:embed="rId4"/>
          <a:stretch>
            <a:fillRect/>
          </a:stretch>
        </p:blipFill>
        <p:spPr>
          <a:xfrm>
            <a:off x="244272" y="2507742"/>
            <a:ext cx="5276850" cy="3419475"/>
          </a:xfrm>
          <a:prstGeom prst="rect">
            <a:avLst/>
          </a:prstGeom>
        </p:spPr>
      </p:pic>
      <p:graphicFrame>
        <p:nvGraphicFramePr>
          <p:cNvPr id="14" name="对象 13">
            <a:extLst>
              <a:ext uri="{FF2B5EF4-FFF2-40B4-BE49-F238E27FC236}">
                <a16:creationId xmlns:a16="http://schemas.microsoft.com/office/drawing/2014/main" id="{F9502AAB-3695-4F34-932F-50154C94F2CE}"/>
              </a:ext>
            </a:extLst>
          </p:cNvPr>
          <p:cNvGraphicFramePr>
            <a:graphicFrameLocks noChangeAspect="1"/>
          </p:cNvGraphicFramePr>
          <p:nvPr>
            <p:extLst>
              <p:ext uri="{D42A27DB-BD31-4B8C-83A1-F6EECF244321}">
                <p14:modId xmlns:p14="http://schemas.microsoft.com/office/powerpoint/2010/main" val="1179368548"/>
              </p:ext>
            </p:extLst>
          </p:nvPr>
        </p:nvGraphicFramePr>
        <p:xfrm>
          <a:off x="7230110" y="3490349"/>
          <a:ext cx="2425700" cy="2057400"/>
        </p:xfrm>
        <a:graphic>
          <a:graphicData uri="http://schemas.openxmlformats.org/presentationml/2006/ole">
            <mc:AlternateContent xmlns:mc="http://schemas.openxmlformats.org/markup-compatibility/2006">
              <mc:Choice xmlns:v="urn:schemas-microsoft-com:vml" Requires="v">
                <p:oleObj spid="_x0000_s20492" name="Equation" r:id="rId5" imgW="2425680" imgH="2057400" progId="Equation.DSMT4">
                  <p:embed/>
                </p:oleObj>
              </mc:Choice>
              <mc:Fallback>
                <p:oleObj name="Equation" r:id="rId5" imgW="2425680" imgH="2057400" progId="Equation.DSMT4">
                  <p:embed/>
                  <p:pic>
                    <p:nvPicPr>
                      <p:cNvPr id="0" name=""/>
                      <p:cNvPicPr/>
                      <p:nvPr/>
                    </p:nvPicPr>
                    <p:blipFill>
                      <a:blip r:embed="rId6"/>
                      <a:stretch>
                        <a:fillRect/>
                      </a:stretch>
                    </p:blipFill>
                    <p:spPr>
                      <a:xfrm>
                        <a:off x="7230110" y="3490349"/>
                        <a:ext cx="2425700" cy="20574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FF2A169A-7535-4D4D-81F5-B3AAA1D4D64D}"/>
              </a:ext>
            </a:extLst>
          </p:cNvPr>
          <p:cNvGraphicFramePr>
            <a:graphicFrameLocks noChangeAspect="1"/>
          </p:cNvGraphicFramePr>
          <p:nvPr>
            <p:extLst>
              <p:ext uri="{D42A27DB-BD31-4B8C-83A1-F6EECF244321}">
                <p14:modId xmlns:p14="http://schemas.microsoft.com/office/powerpoint/2010/main" val="175084848"/>
              </p:ext>
            </p:extLst>
          </p:nvPr>
        </p:nvGraphicFramePr>
        <p:xfrm>
          <a:off x="7748585" y="2507742"/>
          <a:ext cx="1730592" cy="592455"/>
        </p:xfrm>
        <a:graphic>
          <a:graphicData uri="http://schemas.openxmlformats.org/presentationml/2006/ole">
            <mc:AlternateContent xmlns:mc="http://schemas.openxmlformats.org/markup-compatibility/2006">
              <mc:Choice xmlns:v="urn:schemas-microsoft-com:vml" Requires="v">
                <p:oleObj spid="_x0000_s20493" name="Equation" r:id="rId7" imgW="1409400" imgH="482400" progId="Equation.DSMT4">
                  <p:embed/>
                </p:oleObj>
              </mc:Choice>
              <mc:Fallback>
                <p:oleObj name="Equation" r:id="rId7" imgW="1409400" imgH="482400" progId="Equation.DSMT4">
                  <p:embed/>
                  <p:pic>
                    <p:nvPicPr>
                      <p:cNvPr id="0" name=""/>
                      <p:cNvPicPr/>
                      <p:nvPr/>
                    </p:nvPicPr>
                    <p:blipFill>
                      <a:blip r:embed="rId8"/>
                      <a:stretch>
                        <a:fillRect/>
                      </a:stretch>
                    </p:blipFill>
                    <p:spPr>
                      <a:xfrm>
                        <a:off x="7748585" y="2507742"/>
                        <a:ext cx="1730592" cy="592455"/>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C6D98B24-DCDF-4483-B7FF-AE399FD2B625}"/>
              </a:ext>
            </a:extLst>
          </p:cNvPr>
          <p:cNvSpPr txBox="1"/>
          <p:nvPr/>
        </p:nvSpPr>
        <p:spPr>
          <a:xfrm>
            <a:off x="249784" y="1453988"/>
            <a:ext cx="11307620" cy="646331"/>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当平面波撞击分隔两种材料（例如空气和混凝土）的平面界面时，一部分波会被反射，另一部分会被透射（或</a:t>
            </a:r>
            <a:r>
              <a:rPr lang="zh-CN" altLang="en-US" b="0" i="1" dirty="0">
                <a:solidFill>
                  <a:srgbClr val="404040"/>
                </a:solidFill>
                <a:effectLst/>
                <a:latin typeface="微软雅黑" panose="020B0503020204020204" pitchFamily="34" charset="-122"/>
                <a:ea typeface="微软雅黑" panose="020B0503020204020204" pitchFamily="34" charset="-122"/>
              </a:rPr>
              <a:t>折射 </a:t>
            </a:r>
            <a:r>
              <a:rPr lang="zh-CN" altLang="en-US" b="0" i="0" dirty="0">
                <a:solidFill>
                  <a:srgbClr val="404040"/>
                </a:solidFill>
                <a:effectLst/>
                <a:latin typeface="微软雅黑" panose="020B0503020204020204" pitchFamily="34" charset="-122"/>
                <a:ea typeface="微软雅黑" panose="020B0503020204020204" pitchFamily="34" charset="-122"/>
              </a:rPr>
              <a:t>），即传播到另一种材料中。</a:t>
            </a:r>
            <a:endParaRPr lang="en-US" altLang="zh-CN"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911FBF4-C583-46CA-915A-8C1F9CA783BE}"/>
              </a:ext>
            </a:extLst>
          </p:cNvPr>
          <p:cNvSpPr txBox="1"/>
          <p:nvPr/>
        </p:nvSpPr>
        <p:spPr>
          <a:xfrm>
            <a:off x="5515610" y="1863228"/>
            <a:ext cx="5916021"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反射方向由反射角等于入射角得到，而折射方向由</a:t>
            </a:r>
            <a:r>
              <a:rPr lang="zh-CN" altLang="en-US" i="0" dirty="0">
                <a:effectLst/>
                <a:latin typeface="微软雅黑" panose="020B0503020204020204" pitchFamily="34" charset="-122"/>
                <a:ea typeface="微软雅黑" panose="020B0503020204020204" pitchFamily="34" charset="-122"/>
              </a:rPr>
              <a:t>斯涅尔定律给出</a:t>
            </a:r>
            <a:endParaRPr lang="en-US" altLang="zh-CN"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FDD8FD60-761F-4030-A1FC-1D5981ABB47D}"/>
              </a:ext>
            </a:extLst>
          </p:cNvPr>
          <p:cNvSpPr txBox="1"/>
          <p:nvPr/>
        </p:nvSpPr>
        <p:spPr>
          <a:xfrm>
            <a:off x="5515610" y="3065109"/>
            <a:ext cx="591602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反射场强和折射场强关系由菲涅尔系数决定，系数如下</a:t>
            </a:r>
            <a:endParaRPr lang="en-US" altLang="zh-CN" dirty="0">
              <a:latin typeface="微软雅黑" panose="020B0503020204020204" pitchFamily="34" charset="-122"/>
              <a:ea typeface="微软雅黑" panose="020B0503020204020204" pitchFamily="34" charset="-122"/>
            </a:endParaRPr>
          </a:p>
        </p:txBody>
      </p:sp>
      <p:graphicFrame>
        <p:nvGraphicFramePr>
          <p:cNvPr id="16" name="对象 15">
            <a:extLst>
              <a:ext uri="{FF2B5EF4-FFF2-40B4-BE49-F238E27FC236}">
                <a16:creationId xmlns:a16="http://schemas.microsoft.com/office/drawing/2014/main" id="{B6C50046-D1A3-4C26-8618-B72D47CDE674}"/>
              </a:ext>
            </a:extLst>
          </p:cNvPr>
          <p:cNvGraphicFramePr>
            <a:graphicFrameLocks noChangeAspect="1"/>
          </p:cNvGraphicFramePr>
          <p:nvPr>
            <p:extLst>
              <p:ext uri="{D42A27DB-BD31-4B8C-83A1-F6EECF244321}">
                <p14:modId xmlns:p14="http://schemas.microsoft.com/office/powerpoint/2010/main" val="1984549824"/>
              </p:ext>
            </p:extLst>
          </p:nvPr>
        </p:nvGraphicFramePr>
        <p:xfrm>
          <a:off x="6901180" y="6146800"/>
          <a:ext cx="3683000" cy="508000"/>
        </p:xfrm>
        <a:graphic>
          <a:graphicData uri="http://schemas.openxmlformats.org/presentationml/2006/ole">
            <mc:AlternateContent xmlns:mc="http://schemas.openxmlformats.org/markup-compatibility/2006">
              <mc:Choice xmlns:v="urn:schemas-microsoft-com:vml" Requires="v">
                <p:oleObj spid="_x0000_s20494" name="Equation" r:id="rId9" imgW="3682800" imgH="507960" progId="Equation.DSMT4">
                  <p:embed/>
                </p:oleObj>
              </mc:Choice>
              <mc:Fallback>
                <p:oleObj name="Equation" r:id="rId9" imgW="3682800" imgH="507960" progId="Equation.DSMT4">
                  <p:embed/>
                  <p:pic>
                    <p:nvPicPr>
                      <p:cNvPr id="0" name=""/>
                      <p:cNvPicPr/>
                      <p:nvPr/>
                    </p:nvPicPr>
                    <p:blipFill>
                      <a:blip r:embed="rId10"/>
                      <a:stretch>
                        <a:fillRect/>
                      </a:stretch>
                    </p:blipFill>
                    <p:spPr>
                      <a:xfrm>
                        <a:off x="6901180" y="6146800"/>
                        <a:ext cx="3683000" cy="508000"/>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F2E9A0EA-E038-4872-8F60-4D17B62617F8}"/>
              </a:ext>
            </a:extLst>
          </p:cNvPr>
          <p:cNvSpPr txBox="1"/>
          <p:nvPr/>
        </p:nvSpPr>
        <p:spPr>
          <a:xfrm>
            <a:off x="5580423" y="5603657"/>
            <a:ext cx="5916021"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反射场强和折射场强关系式定义如下，</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7529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单层板</a:t>
            </a:r>
            <a:endParaRPr lang="en-US" altLang="zh-CN" sz="2400" b="1" i="0" dirty="0">
              <a:solidFill>
                <a:srgbClr val="404040"/>
              </a:solidFill>
              <a:effectLst/>
              <a:latin typeface="Roboto Slab"/>
            </a:endParaRPr>
          </a:p>
        </p:txBody>
      </p:sp>
      <p:pic>
        <p:nvPicPr>
          <p:cNvPr id="3" name="图片 2">
            <a:extLst>
              <a:ext uri="{FF2B5EF4-FFF2-40B4-BE49-F238E27FC236}">
                <a16:creationId xmlns:a16="http://schemas.microsoft.com/office/drawing/2014/main" id="{BA420F6A-993B-44CA-8D0B-A80CD05618EA}"/>
              </a:ext>
            </a:extLst>
          </p:cNvPr>
          <p:cNvPicPr>
            <a:picLocks noChangeAspect="1"/>
          </p:cNvPicPr>
          <p:nvPr/>
        </p:nvPicPr>
        <p:blipFill>
          <a:blip r:embed="rId4"/>
          <a:stretch>
            <a:fillRect/>
          </a:stretch>
        </p:blipFill>
        <p:spPr>
          <a:xfrm>
            <a:off x="724361" y="2174322"/>
            <a:ext cx="2605580" cy="2221686"/>
          </a:xfrm>
          <a:prstGeom prst="rect">
            <a:avLst/>
          </a:prstGeom>
        </p:spPr>
      </p:pic>
      <p:sp>
        <p:nvSpPr>
          <p:cNvPr id="14" name="文本框 13">
            <a:extLst>
              <a:ext uri="{FF2B5EF4-FFF2-40B4-BE49-F238E27FC236}">
                <a16:creationId xmlns:a16="http://schemas.microsoft.com/office/drawing/2014/main" id="{69B3E0DC-5F6F-474B-A76D-473A17A79C2C}"/>
              </a:ext>
            </a:extLst>
          </p:cNvPr>
          <p:cNvSpPr txBox="1"/>
          <p:nvPr/>
        </p:nvSpPr>
        <p:spPr>
          <a:xfrm>
            <a:off x="495760" y="1487520"/>
            <a:ext cx="11360959" cy="646331"/>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上述反射和折射系数假设反射波或允许波穿透的物体具有无限的尺寸（或厚度）。</a:t>
            </a:r>
            <a:endParaRPr lang="en-US" altLang="zh-CN" b="0" i="0" dirty="0">
              <a:solidFill>
                <a:srgbClr val="404040"/>
              </a:solidFill>
              <a:effectLst/>
              <a:latin typeface="微软雅黑" panose="020B0503020204020204" pitchFamily="34" charset="-122"/>
              <a:ea typeface="微软雅黑" panose="020B0503020204020204" pitchFamily="34" charset="-122"/>
            </a:endParaRPr>
          </a:p>
          <a:p>
            <a:r>
              <a:rPr lang="zh-CN" altLang="en-US" b="0" i="0" dirty="0">
                <a:solidFill>
                  <a:srgbClr val="404040"/>
                </a:solidFill>
                <a:effectLst/>
                <a:latin typeface="微软雅黑" panose="020B0503020204020204" pitchFamily="34" charset="-122"/>
                <a:ea typeface="微软雅黑" panose="020B0503020204020204" pitchFamily="34" charset="-122"/>
              </a:rPr>
              <a:t>然而，假设物体具有有限厚度往往更为实际</a:t>
            </a:r>
            <a:r>
              <a:rPr lang="zh-CN" altLang="en-US" dirty="0">
                <a:solidFill>
                  <a:srgbClr val="404040"/>
                </a:solidFill>
                <a:latin typeface="微软雅黑" panose="020B0503020204020204" pitchFamily="34" charset="-122"/>
                <a:ea typeface="微软雅黑" panose="020B0503020204020204" pitchFamily="34" charset="-122"/>
              </a:rPr>
              <a:t>，如图所示，</a:t>
            </a:r>
            <a:r>
              <a:rPr lang="zh-CN" altLang="en-US" b="0" i="0" dirty="0">
                <a:solidFill>
                  <a:srgbClr val="404040"/>
                </a:solidFill>
                <a:effectLst/>
                <a:latin typeface="微软雅黑" panose="020B0503020204020204" pitchFamily="34" charset="-122"/>
                <a:ea typeface="微软雅黑" panose="020B0503020204020204" pitchFamily="34" charset="-122"/>
              </a:rPr>
              <a:t>可以将物体建模为由相同材料制成的单层组成的板</a:t>
            </a:r>
            <a:endParaRPr lang="zh-CN" altLang="en-US" dirty="0">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04E0C769-93FB-40DB-961C-C1E766463176}"/>
              </a:ext>
            </a:extLst>
          </p:cNvPr>
          <p:cNvGraphicFramePr>
            <a:graphicFrameLocks noChangeAspect="1"/>
          </p:cNvGraphicFramePr>
          <p:nvPr>
            <p:extLst>
              <p:ext uri="{D42A27DB-BD31-4B8C-83A1-F6EECF244321}">
                <p14:modId xmlns:p14="http://schemas.microsoft.com/office/powerpoint/2010/main" val="3947462028"/>
              </p:ext>
            </p:extLst>
          </p:nvPr>
        </p:nvGraphicFramePr>
        <p:xfrm>
          <a:off x="6938692" y="2440024"/>
          <a:ext cx="1606638" cy="1566472"/>
        </p:xfrm>
        <a:graphic>
          <a:graphicData uri="http://schemas.openxmlformats.org/presentationml/2006/ole">
            <mc:AlternateContent xmlns:mc="http://schemas.openxmlformats.org/markup-compatibility/2006">
              <mc:Choice xmlns:v="urn:schemas-microsoft-com:vml" Requires="v">
                <p:oleObj spid="_x0000_s21518" name="Equation" r:id="rId5" imgW="1015920" imgH="990360" progId="Equation.DSMT4">
                  <p:embed/>
                </p:oleObj>
              </mc:Choice>
              <mc:Fallback>
                <p:oleObj name="Equation" r:id="rId5" imgW="1015920" imgH="990360" progId="Equation.DSMT4">
                  <p:embed/>
                  <p:pic>
                    <p:nvPicPr>
                      <p:cNvPr id="0" name=""/>
                      <p:cNvPicPr/>
                      <p:nvPr/>
                    </p:nvPicPr>
                    <p:blipFill>
                      <a:blip r:embed="rId6"/>
                      <a:stretch>
                        <a:fillRect/>
                      </a:stretch>
                    </p:blipFill>
                    <p:spPr>
                      <a:xfrm>
                        <a:off x="6938692" y="2440024"/>
                        <a:ext cx="1606638" cy="1566472"/>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29A9299A-2A98-4F0A-8E1D-EE8A676A2201}"/>
              </a:ext>
            </a:extLst>
          </p:cNvPr>
          <p:cNvGraphicFramePr>
            <a:graphicFrameLocks noChangeAspect="1"/>
          </p:cNvGraphicFramePr>
          <p:nvPr>
            <p:extLst>
              <p:ext uri="{D42A27DB-BD31-4B8C-83A1-F6EECF244321}">
                <p14:modId xmlns:p14="http://schemas.microsoft.com/office/powerpoint/2010/main" val="346437526"/>
              </p:ext>
            </p:extLst>
          </p:nvPr>
        </p:nvGraphicFramePr>
        <p:xfrm>
          <a:off x="6761137" y="4472601"/>
          <a:ext cx="1910763" cy="564130"/>
        </p:xfrm>
        <a:graphic>
          <a:graphicData uri="http://schemas.openxmlformats.org/presentationml/2006/ole">
            <mc:AlternateContent xmlns:mc="http://schemas.openxmlformats.org/markup-compatibility/2006">
              <mc:Choice xmlns:v="urn:schemas-microsoft-com:vml" Requires="v">
                <p:oleObj spid="_x0000_s21519" name="Equation" r:id="rId7" imgW="1333440" imgH="393480" progId="Equation.DSMT4">
                  <p:embed/>
                </p:oleObj>
              </mc:Choice>
              <mc:Fallback>
                <p:oleObj name="Equation" r:id="rId7" imgW="1333440" imgH="393480" progId="Equation.DSMT4">
                  <p:embed/>
                  <p:pic>
                    <p:nvPicPr>
                      <p:cNvPr id="0" name=""/>
                      <p:cNvPicPr/>
                      <p:nvPr/>
                    </p:nvPicPr>
                    <p:blipFill>
                      <a:blip r:embed="rId8"/>
                      <a:stretch>
                        <a:fillRect/>
                      </a:stretch>
                    </p:blipFill>
                    <p:spPr>
                      <a:xfrm>
                        <a:off x="6761137" y="4472601"/>
                        <a:ext cx="1910763" cy="564130"/>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EDC71E13-67CE-4575-81D0-5BF27DD9031C}"/>
              </a:ext>
            </a:extLst>
          </p:cNvPr>
          <p:cNvSpPr txBox="1"/>
          <p:nvPr/>
        </p:nvSpPr>
        <p:spPr>
          <a:xfrm>
            <a:off x="3794491" y="2113701"/>
            <a:ext cx="3254010"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那么，相应的菲涅尔系数为</a:t>
            </a: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59792C7-1A54-4CEC-A40A-D6003254C832}"/>
              </a:ext>
            </a:extLst>
          </p:cNvPr>
          <p:cNvSpPr txBox="1"/>
          <p:nvPr/>
        </p:nvSpPr>
        <p:spPr>
          <a:xfrm>
            <a:off x="3865745" y="3996589"/>
            <a:ext cx="3254010"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其中</a:t>
            </a:r>
            <a:endParaRPr lang="zh-CN" altLang="en-US"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A31D4DDF-C29E-45CD-8643-14386B8A55A1}"/>
              </a:ext>
            </a:extLst>
          </p:cNvPr>
          <p:cNvPicPr>
            <a:picLocks noChangeAspect="1"/>
          </p:cNvPicPr>
          <p:nvPr/>
        </p:nvPicPr>
        <p:blipFill>
          <a:blip r:embed="rId9"/>
          <a:stretch>
            <a:fillRect/>
          </a:stretch>
        </p:blipFill>
        <p:spPr>
          <a:xfrm>
            <a:off x="724361" y="4936527"/>
            <a:ext cx="3020574" cy="1539243"/>
          </a:xfrm>
          <a:prstGeom prst="rect">
            <a:avLst/>
          </a:prstGeom>
        </p:spPr>
      </p:pic>
      <p:sp>
        <p:nvSpPr>
          <p:cNvPr id="21" name="文本框 20">
            <a:extLst>
              <a:ext uri="{FF2B5EF4-FFF2-40B4-BE49-F238E27FC236}">
                <a16:creationId xmlns:a16="http://schemas.microsoft.com/office/drawing/2014/main" id="{F93AD101-9E6E-437C-BAA0-A8C05530FAC3}"/>
              </a:ext>
            </a:extLst>
          </p:cNvPr>
          <p:cNvSpPr txBox="1"/>
          <p:nvPr/>
        </p:nvSpPr>
        <p:spPr>
          <a:xfrm>
            <a:off x="3865745" y="5382982"/>
            <a:ext cx="7968114" cy="646331"/>
          </a:xfrm>
          <a:prstGeom prst="rect">
            <a:avLst/>
          </a:prstGeom>
          <a:noFill/>
        </p:spPr>
        <p:txBody>
          <a:bodyPr wrap="square">
            <a:spAutoFit/>
          </a:bodyPr>
          <a:lstStyle/>
          <a:p>
            <a:r>
              <a:rPr lang="zh-CN" altLang="en-US"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实际</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b="0" i="0" dirty="0" err="1">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Sionna</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的路径求解器中，假设材料足够薄，以至于对</a:t>
            </a:r>
            <a:r>
              <a:rPr lang="zh-CN" altLang="en-US" b="0"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穿过材料的双折射</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可以忽略不计。</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7387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i="0" dirty="0">
                <a:solidFill>
                  <a:srgbClr val="404040"/>
                </a:solidFill>
                <a:effectLst/>
                <a:latin typeface="Roboto Slab"/>
              </a:rPr>
              <a:t>衍射</a:t>
            </a:r>
            <a:endParaRPr lang="en-US" altLang="zh-CN" sz="2400" b="1" i="0" dirty="0">
              <a:solidFill>
                <a:srgbClr val="404040"/>
              </a:solidFill>
              <a:effectLst/>
              <a:latin typeface="Roboto Slab"/>
            </a:endParaRPr>
          </a:p>
        </p:txBody>
      </p:sp>
      <p:pic>
        <p:nvPicPr>
          <p:cNvPr id="2" name="图片 1">
            <a:extLst>
              <a:ext uri="{FF2B5EF4-FFF2-40B4-BE49-F238E27FC236}">
                <a16:creationId xmlns:a16="http://schemas.microsoft.com/office/drawing/2014/main" id="{60A3F7BE-F44D-47A5-8E33-DEF567CF918B}"/>
              </a:ext>
            </a:extLst>
          </p:cNvPr>
          <p:cNvPicPr>
            <a:picLocks noChangeAspect="1"/>
          </p:cNvPicPr>
          <p:nvPr/>
        </p:nvPicPr>
        <p:blipFill>
          <a:blip r:embed="rId4"/>
          <a:stretch>
            <a:fillRect/>
          </a:stretch>
        </p:blipFill>
        <p:spPr>
          <a:xfrm>
            <a:off x="614680" y="1577319"/>
            <a:ext cx="3231832" cy="2416266"/>
          </a:xfrm>
          <a:prstGeom prst="rect">
            <a:avLst/>
          </a:prstGeom>
        </p:spPr>
      </p:pic>
      <p:pic>
        <p:nvPicPr>
          <p:cNvPr id="6" name="图片 5">
            <a:extLst>
              <a:ext uri="{FF2B5EF4-FFF2-40B4-BE49-F238E27FC236}">
                <a16:creationId xmlns:a16="http://schemas.microsoft.com/office/drawing/2014/main" id="{86CD5189-7C5D-423B-B857-4B06A64A028E}"/>
              </a:ext>
            </a:extLst>
          </p:cNvPr>
          <p:cNvPicPr>
            <a:picLocks noChangeAspect="1"/>
          </p:cNvPicPr>
          <p:nvPr/>
        </p:nvPicPr>
        <p:blipFill>
          <a:blip r:embed="rId5"/>
          <a:stretch>
            <a:fillRect/>
          </a:stretch>
        </p:blipFill>
        <p:spPr>
          <a:xfrm>
            <a:off x="614680" y="4144364"/>
            <a:ext cx="3231832" cy="2335176"/>
          </a:xfrm>
          <a:prstGeom prst="rect">
            <a:avLst/>
          </a:prstGeom>
        </p:spPr>
      </p:pic>
      <p:sp>
        <p:nvSpPr>
          <p:cNvPr id="11" name="文本框 10">
            <a:extLst>
              <a:ext uri="{FF2B5EF4-FFF2-40B4-BE49-F238E27FC236}">
                <a16:creationId xmlns:a16="http://schemas.microsoft.com/office/drawing/2014/main" id="{D2275357-D8B8-4221-BFF3-E3076E7C9758}"/>
              </a:ext>
            </a:extLst>
          </p:cNvPr>
          <p:cNvSpPr txBox="1"/>
          <p:nvPr/>
        </p:nvSpPr>
        <p:spPr>
          <a:xfrm>
            <a:off x="3931920" y="1478445"/>
            <a:ext cx="7940040" cy="1477328"/>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虽然现代几何光学（</a:t>
            </a:r>
            <a:r>
              <a:rPr lang="en-US" altLang="zh-CN" b="0" i="0" dirty="0">
                <a:solidFill>
                  <a:srgbClr val="404040"/>
                </a:solidFill>
                <a:effectLst/>
                <a:latin typeface="微软雅黑" panose="020B0503020204020204" pitchFamily="34" charset="-122"/>
                <a:ea typeface="微软雅黑" panose="020B0503020204020204" pitchFamily="34" charset="-122"/>
              </a:rPr>
              <a:t>GO</a:t>
            </a:r>
            <a:r>
              <a:rPr lang="zh-CN" altLang="en-US" b="0" i="0" dirty="0">
                <a:solidFill>
                  <a:srgbClr val="404040"/>
                </a:solidFill>
                <a:effectLst/>
                <a:latin typeface="微软雅黑" panose="020B0503020204020204" pitchFamily="34" charset="-122"/>
                <a:ea typeface="微软雅黑" panose="020B0503020204020204" pitchFamily="34" charset="-122"/>
              </a:rPr>
              <a:t>）可以准确描述电磁场在反射和折射（透射）过程中的相位和偏振特性，但它们</a:t>
            </a:r>
            <a:r>
              <a:rPr lang="zh-CN" altLang="en-US" b="1" i="0" dirty="0">
                <a:solidFill>
                  <a:srgbClr val="C00000"/>
                </a:solidFill>
                <a:effectLst/>
                <a:latin typeface="微软雅黑" panose="020B0503020204020204" pitchFamily="34" charset="-122"/>
                <a:ea typeface="微软雅黑" panose="020B0503020204020204" pitchFamily="34" charset="-122"/>
              </a:rPr>
              <a:t>无法解释衍射现象</a:t>
            </a:r>
            <a:r>
              <a:rPr lang="zh-CN" altLang="en-US" b="0" i="0" dirty="0">
                <a:solidFill>
                  <a:srgbClr val="404040"/>
                </a:solidFill>
                <a:effectLst/>
                <a:latin typeface="微软雅黑" panose="020B0503020204020204" pitchFamily="34" charset="-122"/>
                <a:ea typeface="微软雅黑" panose="020B0503020204020204" pitchFamily="34" charset="-122"/>
              </a:rPr>
              <a:t>，例如波在</a:t>
            </a:r>
            <a:r>
              <a:rPr lang="zh-CN" altLang="en-US" b="1" i="0" dirty="0">
                <a:solidFill>
                  <a:srgbClr val="C00000"/>
                </a:solidFill>
                <a:effectLst/>
                <a:latin typeface="微软雅黑" panose="020B0503020204020204" pitchFamily="34" charset="-122"/>
                <a:ea typeface="微软雅黑" panose="020B0503020204020204" pitchFamily="34" charset="-122"/>
              </a:rPr>
              <a:t>拐角处的弯曲</a:t>
            </a:r>
            <a:r>
              <a:rPr lang="zh-CN" altLang="en-US" b="0" i="0" dirty="0">
                <a:solidFill>
                  <a:srgbClr val="404040"/>
                </a:solidFill>
                <a:effectLst/>
                <a:latin typeface="微软雅黑" panose="020B0503020204020204" pitchFamily="34" charset="-122"/>
                <a:ea typeface="微软雅黑" panose="020B0503020204020204" pitchFamily="34" charset="-122"/>
              </a:rPr>
              <a:t>。</a:t>
            </a:r>
            <a:endParaRPr lang="en-US" altLang="zh-CN" b="0" i="0" dirty="0">
              <a:solidFill>
                <a:srgbClr val="404040"/>
              </a:solidFill>
              <a:effectLst/>
              <a:latin typeface="微软雅黑" panose="020B0503020204020204" pitchFamily="34" charset="-122"/>
              <a:ea typeface="微软雅黑" panose="020B0503020204020204" pitchFamily="34" charset="-122"/>
            </a:endParaRPr>
          </a:p>
          <a:p>
            <a:endParaRPr lang="en-US" altLang="zh-CN" dirty="0">
              <a:solidFill>
                <a:srgbClr val="404040"/>
              </a:solidFill>
              <a:latin typeface="微软雅黑" panose="020B0503020204020204" pitchFamily="34" charset="-122"/>
              <a:ea typeface="微软雅黑" panose="020B0503020204020204" pitchFamily="34" charset="-122"/>
            </a:endParaRPr>
          </a:p>
          <a:p>
            <a:r>
              <a:rPr lang="zh-CN" altLang="en-US" b="0" i="0" dirty="0">
                <a:solidFill>
                  <a:srgbClr val="404040"/>
                </a:solidFill>
                <a:effectLst/>
                <a:latin typeface="微软雅黑" panose="020B0503020204020204" pitchFamily="34" charset="-122"/>
                <a:ea typeface="微软雅黑" panose="020B0503020204020204" pitchFamily="34" charset="-122"/>
              </a:rPr>
              <a:t>这会导致物理上不正确的效应，即</a:t>
            </a:r>
            <a:r>
              <a:rPr lang="zh-CN" altLang="en-US" b="1" i="0" dirty="0">
                <a:solidFill>
                  <a:srgbClr val="C00000"/>
                </a:solidFill>
                <a:effectLst/>
                <a:latin typeface="微软雅黑" panose="020B0503020204020204" pitchFamily="34" charset="-122"/>
                <a:ea typeface="微软雅黑" panose="020B0503020204020204" pitchFamily="34" charset="-122"/>
              </a:rPr>
              <a:t>场在几何阴影边界处突然降至零</a:t>
            </a:r>
            <a:r>
              <a:rPr lang="zh-CN" altLang="en-US" b="0" i="0" dirty="0">
                <a:solidFill>
                  <a:srgbClr val="404040"/>
                </a:solidFill>
                <a:effectLst/>
                <a:latin typeface="微软雅黑" panose="020B0503020204020204" pitchFamily="34" charset="-122"/>
                <a:ea typeface="微软雅黑" panose="020B0503020204020204" pitchFamily="34" charset="-122"/>
              </a:rPr>
              <a:t>（对于入射场和反射场）。</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042CBD6-2AB3-4BD5-8A1F-99AB01F340DB}"/>
              </a:ext>
            </a:extLst>
          </p:cNvPr>
          <p:cNvSpPr txBox="1"/>
          <p:nvPr/>
        </p:nvSpPr>
        <p:spPr>
          <a:xfrm>
            <a:off x="3931920" y="3025974"/>
            <a:ext cx="7767088" cy="646331"/>
          </a:xfrm>
          <a:prstGeom prst="rect">
            <a:avLst/>
          </a:prstGeom>
          <a:noFill/>
        </p:spPr>
        <p:txBody>
          <a:bodyPr wrap="square">
            <a:spAutoFit/>
          </a:bodyPr>
          <a:lstStyle/>
          <a:p>
            <a:r>
              <a:rPr lang="zh-CN" altLang="en-US"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均匀衍射理论 </a:t>
            </a:r>
            <a:r>
              <a:rPr lang="en-US" altLang="zh-CN"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(UTD)</a:t>
            </a:r>
            <a:r>
              <a:rPr lang="en-US" altLang="zh-CN" sz="12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[13]</a:t>
            </a:r>
            <a:r>
              <a:rPr lang="en-US" altLang="zh-CN"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缓解了这个问题，并提供了即使在阴影边界也一致有效的解决方案。</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53E289DA-C05C-45D9-BF98-46629723B88D}"/>
              </a:ext>
            </a:extLst>
          </p:cNvPr>
          <p:cNvSpPr txBox="1"/>
          <p:nvPr/>
        </p:nvSpPr>
        <p:spPr>
          <a:xfrm>
            <a:off x="3931920" y="3768357"/>
            <a:ext cx="7767088" cy="369332"/>
          </a:xfrm>
          <a:prstGeom prst="rect">
            <a:avLst/>
          </a:prstGeom>
          <a:noFill/>
        </p:spPr>
        <p:txBody>
          <a:bodyPr wrap="square">
            <a:spAutoFit/>
          </a:bodyPr>
          <a:lstStyle/>
          <a:p>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对于衍射射线的方向，有如下关系式</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870218C8-5F8A-4A34-BDD3-44B80F7FB7C5}"/>
              </a:ext>
            </a:extLst>
          </p:cNvPr>
          <p:cNvGraphicFramePr>
            <a:graphicFrameLocks noChangeAspect="1"/>
          </p:cNvGraphicFramePr>
          <p:nvPr>
            <p:extLst>
              <p:ext uri="{D42A27DB-BD31-4B8C-83A1-F6EECF244321}">
                <p14:modId xmlns:p14="http://schemas.microsoft.com/office/powerpoint/2010/main" val="1217400086"/>
              </p:ext>
            </p:extLst>
          </p:nvPr>
        </p:nvGraphicFramePr>
        <p:xfrm>
          <a:off x="5854738" y="4144364"/>
          <a:ext cx="3677882" cy="442277"/>
        </p:xfrm>
        <a:graphic>
          <a:graphicData uri="http://schemas.openxmlformats.org/presentationml/2006/ole">
            <mc:AlternateContent xmlns:mc="http://schemas.openxmlformats.org/markup-compatibility/2006">
              <mc:Choice xmlns:v="urn:schemas-microsoft-com:vml" Requires="v">
                <p:oleObj spid="_x0000_s22534" name="Equation" r:id="rId6" imgW="2006280" imgH="241200" progId="Equation.DSMT4">
                  <p:embed/>
                </p:oleObj>
              </mc:Choice>
              <mc:Fallback>
                <p:oleObj name="Equation" r:id="rId6" imgW="2006280" imgH="241200" progId="Equation.DSMT4">
                  <p:embed/>
                  <p:pic>
                    <p:nvPicPr>
                      <p:cNvPr id="0" name=""/>
                      <p:cNvPicPr/>
                      <p:nvPr/>
                    </p:nvPicPr>
                    <p:blipFill>
                      <a:blip r:embed="rId7"/>
                      <a:stretch>
                        <a:fillRect/>
                      </a:stretch>
                    </p:blipFill>
                    <p:spPr>
                      <a:xfrm>
                        <a:off x="5854738" y="4144364"/>
                        <a:ext cx="3677882" cy="442277"/>
                      </a:xfrm>
                      <a:prstGeom prst="rect">
                        <a:avLst/>
                      </a:prstGeom>
                    </p:spPr>
                  </p:pic>
                </p:oleObj>
              </mc:Fallback>
            </mc:AlternateContent>
          </a:graphicData>
        </a:graphic>
      </p:graphicFrame>
      <p:sp>
        <p:nvSpPr>
          <p:cNvPr id="16" name="文本框 15">
            <a:extLst>
              <a:ext uri="{FF2B5EF4-FFF2-40B4-BE49-F238E27FC236}">
                <a16:creationId xmlns:a16="http://schemas.microsoft.com/office/drawing/2014/main" id="{168C1D11-DF1C-4AF1-8056-851947C5FCF9}"/>
              </a:ext>
            </a:extLst>
          </p:cNvPr>
          <p:cNvSpPr txBox="1"/>
          <p:nvPr/>
        </p:nvSpPr>
        <p:spPr>
          <a:xfrm>
            <a:off x="3931920" y="4743717"/>
            <a:ext cx="7767088" cy="369332"/>
          </a:xfrm>
          <a:prstGeom prst="rect">
            <a:avLst/>
          </a:prstGeom>
          <a:noFill/>
        </p:spPr>
        <p:txBody>
          <a:bodyPr wrap="square">
            <a:spAutoFit/>
          </a:bodyPr>
          <a:lstStyle/>
          <a:p>
            <a:r>
              <a:rPr lang="zh-CN" altLang="en-US" b="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对于衍射射线的</a:t>
            </a:r>
            <a:r>
              <a:rPr lang="zh-CN" altLang="en-US"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场强关系，由于较为复杂，因此感兴趣可以查阅相关文档。</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2673BD55-F2C4-477F-A167-DF1160B76FEB}"/>
              </a:ext>
            </a:extLst>
          </p:cNvPr>
          <p:cNvSpPr txBox="1"/>
          <p:nvPr/>
        </p:nvSpPr>
        <p:spPr>
          <a:xfrm>
            <a:off x="495760" y="6509075"/>
            <a:ext cx="10858039" cy="261610"/>
          </a:xfrm>
          <a:prstGeom prst="rect">
            <a:avLst/>
          </a:prstGeom>
          <a:noFill/>
        </p:spPr>
        <p:txBody>
          <a:bodyPr wrap="square">
            <a:spAutoFit/>
          </a:bodyPr>
          <a:lstStyle/>
          <a:p>
            <a:r>
              <a:rPr lang="en-US" altLang="zh-CN" sz="1100" b="0" i="0" dirty="0">
                <a:effectLst/>
                <a:latin typeface="Times New Roman" panose="02020603050405020304" pitchFamily="18" charset="0"/>
                <a:cs typeface="Times New Roman" panose="02020603050405020304" pitchFamily="18" charset="0"/>
              </a:rPr>
              <a:t>[13] R. G. </a:t>
            </a:r>
            <a:r>
              <a:rPr lang="en-US" altLang="zh-CN" sz="1100" b="0" i="0" dirty="0" err="1">
                <a:effectLst/>
                <a:latin typeface="Times New Roman" panose="02020603050405020304" pitchFamily="18" charset="0"/>
                <a:cs typeface="Times New Roman" panose="02020603050405020304" pitchFamily="18" charset="0"/>
              </a:rPr>
              <a:t>Kouyoumjian</a:t>
            </a:r>
            <a:r>
              <a:rPr lang="en-US" altLang="zh-CN" sz="1100" b="0" i="0" dirty="0">
                <a:effectLst/>
                <a:latin typeface="Times New Roman" panose="02020603050405020304" pitchFamily="18" charset="0"/>
                <a:cs typeface="Times New Roman" panose="02020603050405020304" pitchFamily="18" charset="0"/>
              </a:rPr>
              <a:t>, “</a:t>
            </a:r>
            <a:r>
              <a:rPr lang="en-US" altLang="zh-CN" sz="1100" b="0" i="0" u="none" strike="noStrike" dirty="0">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A uniform geometrical theory of diffraction for an edge in a perfectly conducting surface</a:t>
            </a:r>
            <a:r>
              <a:rPr lang="en-US" altLang="zh-CN" sz="1100" b="0" i="0" dirty="0">
                <a:effectLst/>
                <a:latin typeface="Times New Roman" panose="02020603050405020304" pitchFamily="18" charset="0"/>
                <a:cs typeface="Times New Roman" panose="02020603050405020304" pitchFamily="18" charset="0"/>
              </a:rPr>
              <a:t>,” Proc. of the IEEE, vol. 62, no. 11, Nov. 1974.</a:t>
            </a:r>
            <a:endParaRPr lang="zh-CN" alt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3880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404040"/>
                </a:solidFill>
                <a:latin typeface="Roboto Slab"/>
              </a:rPr>
              <a:t>漫反射</a:t>
            </a:r>
            <a:endParaRPr lang="en-US" altLang="zh-CN" sz="2400" b="1" i="0" dirty="0">
              <a:solidFill>
                <a:srgbClr val="404040"/>
              </a:solidFill>
              <a:effectLst/>
              <a:latin typeface="Roboto Slab"/>
            </a:endParaRPr>
          </a:p>
        </p:txBody>
      </p:sp>
      <p:pic>
        <p:nvPicPr>
          <p:cNvPr id="5" name="图片 4">
            <a:extLst>
              <a:ext uri="{FF2B5EF4-FFF2-40B4-BE49-F238E27FC236}">
                <a16:creationId xmlns:a16="http://schemas.microsoft.com/office/drawing/2014/main" id="{0252AE85-18FA-4EE3-B24F-B698837C566B}"/>
              </a:ext>
            </a:extLst>
          </p:cNvPr>
          <p:cNvPicPr>
            <a:picLocks noChangeAspect="1"/>
          </p:cNvPicPr>
          <p:nvPr/>
        </p:nvPicPr>
        <p:blipFill>
          <a:blip r:embed="rId4"/>
          <a:stretch>
            <a:fillRect/>
          </a:stretch>
        </p:blipFill>
        <p:spPr>
          <a:xfrm>
            <a:off x="54610" y="2501696"/>
            <a:ext cx="4714875" cy="2914650"/>
          </a:xfrm>
          <a:prstGeom prst="rect">
            <a:avLst/>
          </a:prstGeom>
        </p:spPr>
      </p:pic>
      <p:sp>
        <p:nvSpPr>
          <p:cNvPr id="13" name="文本框 12">
            <a:extLst>
              <a:ext uri="{FF2B5EF4-FFF2-40B4-BE49-F238E27FC236}">
                <a16:creationId xmlns:a16="http://schemas.microsoft.com/office/drawing/2014/main" id="{00278930-6AA0-4940-AB42-E9A366F75032}"/>
              </a:ext>
            </a:extLst>
          </p:cNvPr>
          <p:cNvSpPr txBox="1"/>
          <p:nvPr/>
        </p:nvSpPr>
        <p:spPr>
          <a:xfrm>
            <a:off x="389890" y="1457920"/>
            <a:ext cx="11611610" cy="646331"/>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当电磁波撞击到表面时，一部分能量会被反射，而另一部分能量会</a:t>
            </a:r>
            <a:r>
              <a:rPr lang="zh-CN" altLang="en-US" dirty="0">
                <a:solidFill>
                  <a:srgbClr val="404040"/>
                </a:solidFill>
                <a:latin typeface="微软雅黑" panose="020B0503020204020204" pitchFamily="34" charset="-122"/>
                <a:ea typeface="微软雅黑" panose="020B0503020204020204" pitchFamily="34" charset="-122"/>
              </a:rPr>
              <a:t>散开</a:t>
            </a:r>
            <a:r>
              <a:rPr lang="zh-CN" altLang="en-US" b="0" i="0" dirty="0">
                <a:solidFill>
                  <a:srgbClr val="404040"/>
                </a:solidFill>
                <a:effectLst/>
                <a:latin typeface="微软雅黑" panose="020B0503020204020204" pitchFamily="34" charset="-122"/>
                <a:ea typeface="微软雅黑" panose="020B0503020204020204" pitchFamily="34" charset="-122"/>
              </a:rPr>
              <a:t>。 </a:t>
            </a:r>
            <a:r>
              <a:rPr lang="zh-CN" altLang="en-US" dirty="0">
                <a:solidFill>
                  <a:srgbClr val="404040"/>
                </a:solidFill>
                <a:latin typeface="微软雅黑" panose="020B0503020204020204" pitchFamily="34" charset="-122"/>
                <a:ea typeface="微软雅黑" panose="020B0503020204020204" pitchFamily="34" charset="-122"/>
              </a:rPr>
              <a:t>这</a:t>
            </a:r>
            <a:r>
              <a:rPr lang="zh-CN" altLang="en-US" b="0" i="0" dirty="0">
                <a:solidFill>
                  <a:srgbClr val="404040"/>
                </a:solidFill>
                <a:effectLst/>
                <a:latin typeface="微软雅黑" panose="020B0503020204020204" pitchFamily="34" charset="-122"/>
                <a:ea typeface="微软雅黑" panose="020B0503020204020204" pitchFamily="34" charset="-122"/>
              </a:rPr>
              <a:t>两种类型的反射分别为</a:t>
            </a:r>
            <a:r>
              <a:rPr lang="zh-CN" altLang="en-US" b="1" i="0" dirty="0">
                <a:solidFill>
                  <a:srgbClr val="C00000"/>
                </a:solidFill>
                <a:effectLst/>
                <a:latin typeface="微软雅黑" panose="020B0503020204020204" pitchFamily="34" charset="-122"/>
                <a:ea typeface="微软雅黑" panose="020B0503020204020204" pitchFamily="34" charset="-122"/>
              </a:rPr>
              <a:t>镜面反射和漫反射。</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C4F12779-6610-4D2C-AF62-1FB985CC2358}"/>
              </a:ext>
            </a:extLst>
          </p:cNvPr>
          <p:cNvSpPr txBox="1"/>
          <p:nvPr/>
        </p:nvSpPr>
        <p:spPr>
          <a:xfrm>
            <a:off x="5275231" y="2241071"/>
            <a:ext cx="5919470" cy="923330"/>
          </a:xfrm>
          <a:prstGeom prst="rect">
            <a:avLst/>
          </a:prstGeom>
          <a:noFill/>
        </p:spPr>
        <p:txBody>
          <a:bodyPr wrap="square">
            <a:spAutoFit/>
          </a:bodyPr>
          <a:lstStyle/>
          <a:p>
            <a:r>
              <a:rPr lang="zh-CN" altLang="en-US" b="1" i="0" dirty="0">
                <a:solidFill>
                  <a:srgbClr val="404040"/>
                </a:solidFill>
                <a:effectLst/>
                <a:latin typeface="微软雅黑" panose="020B0503020204020204" pitchFamily="34" charset="-122"/>
                <a:ea typeface="微软雅黑" panose="020B0503020204020204" pitchFamily="34" charset="-122"/>
              </a:rPr>
              <a:t>当考虑漫反射时，反射能量有一部分贡献给了漫反射，如下式，</a:t>
            </a:r>
            <a:r>
              <a:rPr lang="en-US" altLang="zh-CN" b="1" i="0" dirty="0">
                <a:solidFill>
                  <a:srgbClr val="404040"/>
                </a:solidFill>
                <a:effectLst/>
                <a:latin typeface="微软雅黑" panose="020B0503020204020204" pitchFamily="34" charset="-122"/>
                <a:ea typeface="微软雅黑" panose="020B0503020204020204" pitchFamily="34" charset="-122"/>
              </a:rPr>
              <a:t>R</a:t>
            </a:r>
            <a:r>
              <a:rPr lang="zh-CN" altLang="en-US" b="1" i="0" dirty="0">
                <a:solidFill>
                  <a:srgbClr val="404040"/>
                </a:solidFill>
                <a:effectLst/>
                <a:latin typeface="微软雅黑" panose="020B0503020204020204" pitchFamily="34" charset="-122"/>
                <a:ea typeface="微软雅黑" panose="020B0503020204020204" pitchFamily="34" charset="-122"/>
              </a:rPr>
              <a:t>表示镜面反射部分，</a:t>
            </a:r>
            <a:r>
              <a:rPr lang="en-US" altLang="zh-CN" b="0" i="0" dirty="0">
                <a:solidFill>
                  <a:srgbClr val="404040"/>
                </a:solidFill>
                <a:effectLst/>
                <a:latin typeface="微软雅黑" panose="020B0503020204020204" pitchFamily="34" charset="-122"/>
                <a:ea typeface="微软雅黑" panose="020B0503020204020204" pitchFamily="34" charset="-122"/>
              </a:rPr>
              <a:t>S</a:t>
            </a:r>
            <a:r>
              <a:rPr lang="zh-CN" altLang="en-US" b="0" i="0" dirty="0">
                <a:solidFill>
                  <a:srgbClr val="404040"/>
                </a:solidFill>
                <a:effectLst/>
                <a:latin typeface="微软雅黑" panose="020B0503020204020204" pitchFamily="34" charset="-122"/>
                <a:ea typeface="微软雅黑" panose="020B0503020204020204" pitchFamily="34" charset="-122"/>
              </a:rPr>
              <a:t>是</a:t>
            </a:r>
            <a:r>
              <a:rPr lang="zh-CN" altLang="en-US" b="0" dirty="0">
                <a:solidFill>
                  <a:srgbClr val="404040"/>
                </a:solidFill>
                <a:effectLst/>
                <a:latin typeface="微软雅黑" panose="020B0503020204020204" pitchFamily="34" charset="-122"/>
                <a:ea typeface="微软雅黑" panose="020B0503020204020204" pitchFamily="34" charset="-122"/>
              </a:rPr>
              <a:t>散射系数</a:t>
            </a:r>
            <a:r>
              <a:rPr lang="en-US" altLang="zh-CN" b="0" dirty="0">
                <a:solidFill>
                  <a:srgbClr val="404040"/>
                </a:solidFill>
                <a:effectLst/>
                <a:latin typeface="微软雅黑" panose="020B0503020204020204" pitchFamily="34" charset="-122"/>
                <a:ea typeface="微软雅黑" panose="020B0503020204020204" pitchFamily="34" charset="-122"/>
              </a:rPr>
              <a:t>,</a:t>
            </a:r>
            <a:r>
              <a:rPr lang="zh-CN" altLang="en-US" dirty="0">
                <a:solidFill>
                  <a:srgbClr val="404040"/>
                </a:solidFill>
                <a:latin typeface="微软雅黑" panose="020B0503020204020204" pitchFamily="34" charset="-122"/>
                <a:ea typeface="微软雅黑" panose="020B0503020204020204" pitchFamily="34" charset="-122"/>
              </a:rPr>
              <a:t>其</a:t>
            </a:r>
            <a:r>
              <a:rPr lang="zh-CN" altLang="en-US" b="0" dirty="0">
                <a:solidFill>
                  <a:srgbClr val="404040"/>
                </a:solidFill>
                <a:effectLst/>
                <a:latin typeface="微软雅黑" panose="020B0503020204020204" pitchFamily="34" charset="-122"/>
                <a:ea typeface="微软雅黑" panose="020B0503020204020204" pitchFamily="34" charset="-122"/>
              </a:rPr>
              <a:t>表征了镜面反射和漫反射的能量关系</a:t>
            </a:r>
            <a:r>
              <a:rPr lang="zh-CN" altLang="en-US" b="0" i="1" dirty="0">
                <a:solidFill>
                  <a:srgbClr val="404040"/>
                </a:solidFill>
                <a:effectLst/>
                <a:latin typeface="微软雅黑" panose="020B0503020204020204" pitchFamily="34" charset="-122"/>
                <a:ea typeface="微软雅黑" panose="020B0503020204020204" pitchFamily="34" charset="-122"/>
              </a:rPr>
              <a:t> </a:t>
            </a:r>
            <a:r>
              <a:rPr lang="zh-CN" altLang="en-US" b="0" i="0" dirty="0">
                <a:solidFill>
                  <a:srgbClr val="404040"/>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C7B06D6F-7B1A-4E63-B5DC-1BC76A1021C3}"/>
              </a:ext>
            </a:extLst>
          </p:cNvPr>
          <p:cNvGraphicFramePr>
            <a:graphicFrameLocks noChangeAspect="1"/>
          </p:cNvGraphicFramePr>
          <p:nvPr>
            <p:extLst>
              <p:ext uri="{D42A27DB-BD31-4B8C-83A1-F6EECF244321}">
                <p14:modId xmlns:p14="http://schemas.microsoft.com/office/powerpoint/2010/main" val="1575455421"/>
              </p:ext>
            </p:extLst>
          </p:nvPr>
        </p:nvGraphicFramePr>
        <p:xfrm>
          <a:off x="7597777" y="3063481"/>
          <a:ext cx="1682796" cy="534221"/>
        </p:xfrm>
        <a:graphic>
          <a:graphicData uri="http://schemas.openxmlformats.org/presentationml/2006/ole">
            <mc:AlternateContent xmlns:mc="http://schemas.openxmlformats.org/markup-compatibility/2006">
              <mc:Choice xmlns:v="urn:schemas-microsoft-com:vml" Requires="v">
                <p:oleObj spid="_x0000_s23581" name="Equation" r:id="rId5" imgW="799920" imgH="253800" progId="Equation.DSMT4">
                  <p:embed/>
                </p:oleObj>
              </mc:Choice>
              <mc:Fallback>
                <p:oleObj name="Equation" r:id="rId5" imgW="799920" imgH="253800" progId="Equation.DSMT4">
                  <p:embed/>
                  <p:pic>
                    <p:nvPicPr>
                      <p:cNvPr id="0" name=""/>
                      <p:cNvPicPr/>
                      <p:nvPr/>
                    </p:nvPicPr>
                    <p:blipFill>
                      <a:blip r:embed="rId6"/>
                      <a:stretch>
                        <a:fillRect/>
                      </a:stretch>
                    </p:blipFill>
                    <p:spPr>
                      <a:xfrm>
                        <a:off x="7597777" y="3063481"/>
                        <a:ext cx="1682796" cy="53422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B8DA5B6E-C4A9-4492-B2A0-1CFCB4FE240D}"/>
              </a:ext>
            </a:extLst>
          </p:cNvPr>
          <p:cNvGraphicFramePr>
            <a:graphicFrameLocks noChangeAspect="1"/>
          </p:cNvGraphicFramePr>
          <p:nvPr>
            <p:extLst>
              <p:ext uri="{D42A27DB-BD31-4B8C-83A1-F6EECF244321}">
                <p14:modId xmlns:p14="http://schemas.microsoft.com/office/powerpoint/2010/main" val="56464295"/>
              </p:ext>
            </p:extLst>
          </p:nvPr>
        </p:nvGraphicFramePr>
        <p:xfrm>
          <a:off x="5476875" y="4006850"/>
          <a:ext cx="6405563" cy="746125"/>
        </p:xfrm>
        <a:graphic>
          <a:graphicData uri="http://schemas.openxmlformats.org/presentationml/2006/ole">
            <mc:AlternateContent xmlns:mc="http://schemas.openxmlformats.org/markup-compatibility/2006">
              <mc:Choice xmlns:v="urn:schemas-microsoft-com:vml" Requires="v">
                <p:oleObj spid="_x0000_s23582" name="Equation" r:id="rId7" imgW="4787640" imgH="558720" progId="Equation.DSMT4">
                  <p:embed/>
                </p:oleObj>
              </mc:Choice>
              <mc:Fallback>
                <p:oleObj name="Equation" r:id="rId7" imgW="4787640" imgH="558720" progId="Equation.DSMT4">
                  <p:embed/>
                  <p:pic>
                    <p:nvPicPr>
                      <p:cNvPr id="0" name=""/>
                      <p:cNvPicPr/>
                      <p:nvPr/>
                    </p:nvPicPr>
                    <p:blipFill>
                      <a:blip r:embed="rId8"/>
                      <a:stretch>
                        <a:fillRect/>
                      </a:stretch>
                    </p:blipFill>
                    <p:spPr>
                      <a:xfrm>
                        <a:off x="5476875" y="4006850"/>
                        <a:ext cx="6405563" cy="74612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58635216-8CFF-43A1-BC11-0C1015486365}"/>
              </a:ext>
            </a:extLst>
          </p:cNvPr>
          <p:cNvGraphicFramePr>
            <a:graphicFrameLocks noChangeAspect="1"/>
          </p:cNvGraphicFramePr>
          <p:nvPr>
            <p:extLst>
              <p:ext uri="{D42A27DB-BD31-4B8C-83A1-F6EECF244321}">
                <p14:modId xmlns:p14="http://schemas.microsoft.com/office/powerpoint/2010/main" val="3560266935"/>
              </p:ext>
            </p:extLst>
          </p:nvPr>
        </p:nvGraphicFramePr>
        <p:xfrm>
          <a:off x="6432550" y="5654544"/>
          <a:ext cx="3847116" cy="558799"/>
        </p:xfrm>
        <a:graphic>
          <a:graphicData uri="http://schemas.openxmlformats.org/presentationml/2006/ole">
            <mc:AlternateContent xmlns:mc="http://schemas.openxmlformats.org/markup-compatibility/2006">
              <mc:Choice xmlns:v="urn:schemas-microsoft-com:vml" Requires="v">
                <p:oleObj spid="_x0000_s23583" name="Equation" r:id="rId9" imgW="2273040" imgH="330120" progId="Equation.DSMT4">
                  <p:embed/>
                </p:oleObj>
              </mc:Choice>
              <mc:Fallback>
                <p:oleObj name="Equation" r:id="rId9" imgW="2273040" imgH="330120" progId="Equation.DSMT4">
                  <p:embed/>
                  <p:pic>
                    <p:nvPicPr>
                      <p:cNvPr id="0" name=""/>
                      <p:cNvPicPr/>
                      <p:nvPr/>
                    </p:nvPicPr>
                    <p:blipFill>
                      <a:blip r:embed="rId10"/>
                      <a:stretch>
                        <a:fillRect/>
                      </a:stretch>
                    </p:blipFill>
                    <p:spPr>
                      <a:xfrm>
                        <a:off x="6432550" y="5654544"/>
                        <a:ext cx="3847116" cy="558799"/>
                      </a:xfrm>
                      <a:prstGeom prst="rect">
                        <a:avLst/>
                      </a:prstGeom>
                    </p:spPr>
                  </p:pic>
                </p:oleObj>
              </mc:Fallback>
            </mc:AlternateContent>
          </a:graphicData>
        </a:graphic>
      </p:graphicFrame>
      <p:sp>
        <p:nvSpPr>
          <p:cNvPr id="18" name="文本框 17">
            <a:extLst>
              <a:ext uri="{FF2B5EF4-FFF2-40B4-BE49-F238E27FC236}">
                <a16:creationId xmlns:a16="http://schemas.microsoft.com/office/drawing/2014/main" id="{C07B140F-3254-46D5-BBE0-40B0CEB26B48}"/>
              </a:ext>
            </a:extLst>
          </p:cNvPr>
          <p:cNvSpPr txBox="1"/>
          <p:nvPr/>
        </p:nvSpPr>
        <p:spPr>
          <a:xfrm>
            <a:off x="5275231" y="3573875"/>
            <a:ext cx="5919470"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观察点处的漫散射场可以建模为</a:t>
            </a: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2172DDBB-57C0-4433-BF02-EA0A569FA4DD}"/>
              </a:ext>
            </a:extLst>
          </p:cNvPr>
          <p:cNvSpPr txBox="1"/>
          <p:nvPr/>
        </p:nvSpPr>
        <p:spPr>
          <a:xfrm>
            <a:off x="5275230" y="4816643"/>
            <a:ext cx="6177629" cy="369332"/>
          </a:xfrm>
          <a:prstGeom prst="rect">
            <a:avLst/>
          </a:prstGeom>
          <a:noFill/>
        </p:spPr>
        <p:txBody>
          <a:bodyPr wrap="square">
            <a:spAutoFit/>
          </a:bodyPr>
          <a:lstStyle/>
          <a:p>
            <a:r>
              <a:rPr lang="zh-CN" altLang="en-US" b="0" dirty="0">
                <a:solidFill>
                  <a:srgbClr val="404040"/>
                </a:solidFill>
                <a:effectLst/>
                <a:latin typeface="微软雅黑" panose="020B0503020204020204" pitchFamily="34" charset="-122"/>
                <a:ea typeface="微软雅黑" panose="020B0503020204020204" pitchFamily="34" charset="-122"/>
              </a:rPr>
              <a:t>其中，散射</a:t>
            </a:r>
            <a:r>
              <a:rPr lang="zh-CN" altLang="en-US" dirty="0">
                <a:solidFill>
                  <a:srgbClr val="404040"/>
                </a:solidFill>
                <a:latin typeface="微软雅黑" panose="020B0503020204020204" pitchFamily="34" charset="-122"/>
                <a:ea typeface="微软雅黑" panose="020B0503020204020204" pitchFamily="34" charset="-122"/>
              </a:rPr>
              <a:t>模式</a:t>
            </a:r>
            <a:r>
              <a:rPr lang="zh-CN" altLang="en-US" b="0" dirty="0">
                <a:solidFill>
                  <a:srgbClr val="404040"/>
                </a:solidFill>
                <a:effectLst/>
                <a:latin typeface="微软雅黑" panose="020B0503020204020204" pitchFamily="34" charset="-122"/>
                <a:ea typeface="微软雅黑" panose="020B0503020204020204" pitchFamily="34" charset="-122"/>
              </a:rPr>
              <a:t>为                   表征了表面漫反射能量分布。</a:t>
            </a:r>
            <a:endParaRPr lang="zh-CN" altLang="en-US" dirty="0">
              <a:latin typeface="微软雅黑" panose="020B0503020204020204" pitchFamily="34" charset="-122"/>
              <a:ea typeface="微软雅黑" panose="020B0503020204020204" pitchFamily="34" charset="-122"/>
            </a:endParaRPr>
          </a:p>
        </p:txBody>
      </p:sp>
      <p:graphicFrame>
        <p:nvGraphicFramePr>
          <p:cNvPr id="17" name="对象 16">
            <a:extLst>
              <a:ext uri="{FF2B5EF4-FFF2-40B4-BE49-F238E27FC236}">
                <a16:creationId xmlns:a16="http://schemas.microsoft.com/office/drawing/2014/main" id="{492295D1-82BE-45BC-A3A6-3DB29EEE3533}"/>
              </a:ext>
            </a:extLst>
          </p:cNvPr>
          <p:cNvGraphicFramePr>
            <a:graphicFrameLocks noChangeAspect="1"/>
          </p:cNvGraphicFramePr>
          <p:nvPr>
            <p:extLst>
              <p:ext uri="{D42A27DB-BD31-4B8C-83A1-F6EECF244321}">
                <p14:modId xmlns:p14="http://schemas.microsoft.com/office/powerpoint/2010/main" val="652502326"/>
              </p:ext>
            </p:extLst>
          </p:nvPr>
        </p:nvGraphicFramePr>
        <p:xfrm>
          <a:off x="7294929" y="4776211"/>
          <a:ext cx="1144246" cy="450195"/>
        </p:xfrm>
        <a:graphic>
          <a:graphicData uri="http://schemas.openxmlformats.org/presentationml/2006/ole">
            <mc:AlternateContent xmlns:mc="http://schemas.openxmlformats.org/markup-compatibility/2006">
              <mc:Choice xmlns:v="urn:schemas-microsoft-com:vml" Requires="v">
                <p:oleObj spid="_x0000_s23584" name="Equation" r:id="rId11" imgW="774360" imgH="304560" progId="Equation.DSMT4">
                  <p:embed/>
                </p:oleObj>
              </mc:Choice>
              <mc:Fallback>
                <p:oleObj name="Equation" r:id="rId11" imgW="774360" imgH="304560" progId="Equation.DSMT4">
                  <p:embed/>
                  <p:pic>
                    <p:nvPicPr>
                      <p:cNvPr id="0" name=""/>
                      <p:cNvPicPr/>
                      <p:nvPr/>
                    </p:nvPicPr>
                    <p:blipFill>
                      <a:blip r:embed="rId12"/>
                      <a:stretch>
                        <a:fillRect/>
                      </a:stretch>
                    </p:blipFill>
                    <p:spPr>
                      <a:xfrm>
                        <a:off x="7294929" y="4776211"/>
                        <a:ext cx="1144246" cy="450195"/>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99F8F3DE-92FA-4231-884B-16ADA8573E98}"/>
              </a:ext>
            </a:extLst>
          </p:cNvPr>
          <p:cNvSpPr txBox="1"/>
          <p:nvPr/>
        </p:nvSpPr>
        <p:spPr>
          <a:xfrm>
            <a:off x="5275231" y="5218831"/>
            <a:ext cx="591947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其满足</a:t>
            </a:r>
            <a:endParaRPr lang="zh-CN" altLang="en-US"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26FE15B8-7C12-4A36-91BA-09C0A2A31564}"/>
              </a:ext>
            </a:extLst>
          </p:cNvPr>
          <p:cNvSpPr txBox="1"/>
          <p:nvPr/>
        </p:nvSpPr>
        <p:spPr>
          <a:xfrm>
            <a:off x="5275230" y="6213343"/>
            <a:ext cx="6787230"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它与计算机图形学中的</a:t>
            </a:r>
            <a:r>
              <a:rPr lang="zh-CN" altLang="en-US" b="1" i="0" dirty="0">
                <a:solidFill>
                  <a:srgbClr val="C00000"/>
                </a:solidFill>
                <a:effectLst/>
                <a:latin typeface="微软雅黑" panose="020B0503020204020204" pitchFamily="34" charset="-122"/>
                <a:ea typeface="微软雅黑" panose="020B0503020204020204" pitchFamily="34" charset="-122"/>
              </a:rPr>
              <a:t>双向反射分布函数 </a:t>
            </a:r>
            <a:r>
              <a:rPr lang="en-US" altLang="zh-CN" b="1" i="0" dirty="0">
                <a:solidFill>
                  <a:srgbClr val="C00000"/>
                </a:solidFill>
                <a:effectLst/>
                <a:latin typeface="微软雅黑" panose="020B0503020204020204" pitchFamily="34" charset="-122"/>
                <a:ea typeface="微软雅黑" panose="020B0503020204020204" pitchFamily="34" charset="-122"/>
              </a:rPr>
              <a:t>(BRDF)</a:t>
            </a:r>
            <a:r>
              <a:rPr lang="zh-CN" altLang="en-US" b="1" i="0" dirty="0">
                <a:solidFill>
                  <a:srgbClr val="C00000"/>
                </a:solidFill>
                <a:effectLst/>
                <a:latin typeface="微软雅黑" panose="020B0503020204020204" pitchFamily="34" charset="-122"/>
                <a:ea typeface="微软雅黑" panose="020B0503020204020204" pitchFamily="34" charset="-122"/>
              </a:rPr>
              <a:t> </a:t>
            </a:r>
            <a:r>
              <a:rPr lang="zh-CN" altLang="en-US" b="0" i="0" dirty="0">
                <a:solidFill>
                  <a:srgbClr val="404040"/>
                </a:solidFill>
                <a:effectLst/>
                <a:latin typeface="微软雅黑" panose="020B0503020204020204" pitchFamily="34" charset="-122"/>
                <a:ea typeface="微软雅黑" panose="020B0503020204020204" pitchFamily="34" charset="-122"/>
              </a:rPr>
              <a:t>有相似之处。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7260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404040"/>
                </a:solidFill>
                <a:latin typeface="Roboto Slab"/>
              </a:rPr>
              <a:t>漫反射</a:t>
            </a:r>
            <a:r>
              <a:rPr lang="zh-CN" altLang="en-US" sz="2400" b="1" i="0" dirty="0">
                <a:solidFill>
                  <a:srgbClr val="404040"/>
                </a:solidFill>
                <a:effectLst/>
                <a:latin typeface="Roboto Slab"/>
              </a:rPr>
              <a:t>模式</a:t>
            </a:r>
            <a:endParaRPr lang="en-US" altLang="zh-CN" sz="2400" b="1" i="0" dirty="0">
              <a:solidFill>
                <a:srgbClr val="404040"/>
              </a:solidFill>
              <a:effectLst/>
              <a:latin typeface="Roboto Slab"/>
            </a:endParaRPr>
          </a:p>
        </p:txBody>
      </p:sp>
      <p:graphicFrame>
        <p:nvGraphicFramePr>
          <p:cNvPr id="10" name="对象 9">
            <a:extLst>
              <a:ext uri="{FF2B5EF4-FFF2-40B4-BE49-F238E27FC236}">
                <a16:creationId xmlns:a16="http://schemas.microsoft.com/office/drawing/2014/main" id="{DB2BA365-08B2-46A0-A42A-96B0EE6826AA}"/>
              </a:ext>
            </a:extLst>
          </p:cNvPr>
          <p:cNvGraphicFramePr>
            <a:graphicFrameLocks noChangeAspect="1"/>
          </p:cNvGraphicFramePr>
          <p:nvPr>
            <p:extLst>
              <p:ext uri="{D42A27DB-BD31-4B8C-83A1-F6EECF244321}">
                <p14:modId xmlns:p14="http://schemas.microsoft.com/office/powerpoint/2010/main" val="1281644658"/>
              </p:ext>
            </p:extLst>
          </p:nvPr>
        </p:nvGraphicFramePr>
        <p:xfrm>
          <a:off x="4415265" y="2109436"/>
          <a:ext cx="3361469" cy="641205"/>
        </p:xfrm>
        <a:graphic>
          <a:graphicData uri="http://schemas.openxmlformats.org/presentationml/2006/ole">
            <mc:AlternateContent xmlns:mc="http://schemas.openxmlformats.org/markup-compatibility/2006">
              <mc:Choice xmlns:v="urn:schemas-microsoft-com:vml" Requires="v">
                <p:oleObj spid="_x0000_s24606" name="Equation" r:id="rId4" imgW="2197080" imgH="419040" progId="Equation.DSMT4">
                  <p:embed/>
                </p:oleObj>
              </mc:Choice>
              <mc:Fallback>
                <p:oleObj name="Equation" r:id="rId4" imgW="2197080" imgH="419040" progId="Equation.DSMT4">
                  <p:embed/>
                  <p:pic>
                    <p:nvPicPr>
                      <p:cNvPr id="0" name=""/>
                      <p:cNvPicPr/>
                      <p:nvPr/>
                    </p:nvPicPr>
                    <p:blipFill>
                      <a:blip r:embed="rId5"/>
                      <a:stretch>
                        <a:fillRect/>
                      </a:stretch>
                    </p:blipFill>
                    <p:spPr>
                      <a:xfrm>
                        <a:off x="4415265" y="2109436"/>
                        <a:ext cx="3361469" cy="641205"/>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989BB166-7946-449B-A249-87FF95F02549}"/>
              </a:ext>
            </a:extLst>
          </p:cNvPr>
          <p:cNvSpPr txBox="1"/>
          <p:nvPr/>
        </p:nvSpPr>
        <p:spPr>
          <a:xfrm>
            <a:off x="492991" y="1401067"/>
            <a:ext cx="11460883"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相关文献</a:t>
            </a:r>
            <a:r>
              <a:rPr lang="en-US" altLang="zh-CN" sz="1200" dirty="0">
                <a:solidFill>
                  <a:srgbClr val="404040"/>
                </a:solidFill>
                <a:latin typeface="微软雅黑" panose="020B0503020204020204" pitchFamily="34" charset="-122"/>
                <a:ea typeface="微软雅黑" panose="020B0503020204020204" pitchFamily="34" charset="-122"/>
              </a:rPr>
              <a:t>[14]</a:t>
            </a:r>
            <a:r>
              <a:rPr lang="zh-CN" altLang="en-US" b="0" i="0" dirty="0">
                <a:solidFill>
                  <a:srgbClr val="404040"/>
                </a:solidFill>
                <a:effectLst/>
                <a:latin typeface="微软雅黑" panose="020B0503020204020204" pitchFamily="34" charset="-122"/>
                <a:ea typeface="微软雅黑" panose="020B0503020204020204" pitchFamily="34" charset="-122"/>
              </a:rPr>
              <a:t>推导出几种简单的散射模式，结果表明，当参数正确时，这些模式与测量结果具有很好的一致性。</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DE08256-FB8D-48CE-84D0-B03D409A086C}"/>
              </a:ext>
            </a:extLst>
          </p:cNvPr>
          <p:cNvSpPr txBox="1"/>
          <p:nvPr/>
        </p:nvSpPr>
        <p:spPr>
          <a:xfrm>
            <a:off x="492991" y="1734978"/>
            <a:ext cx="1146088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朗伯模型</a:t>
            </a:r>
            <a:r>
              <a:rPr kumimoji="0" lang="zh-CN" altLang="en-US" sz="1800" b="1"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a:t>
            </a:r>
            <a:r>
              <a:rPr kumimoji="0" lang="zh-CN" altLang="zh-CN" sz="1800" b="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该模型描述了一个完全漫反射的散射表面，其散射辐射叶在表面法线方向上达到最大值：</a:t>
            </a:r>
            <a:r>
              <a:rPr kumimoji="0" lang="zh-CN" altLang="zh-CN" sz="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zh-CN" sz="2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636B3C2-8645-4BB6-9A6A-039D78113EC3}"/>
              </a:ext>
            </a:extLst>
          </p:cNvPr>
          <p:cNvSpPr txBox="1"/>
          <p:nvPr/>
        </p:nvSpPr>
        <p:spPr>
          <a:xfrm>
            <a:off x="492990" y="4820695"/>
            <a:ext cx="1146088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反向散射叶瓣模型</a:t>
            </a:r>
            <a:r>
              <a:rPr kumimoji="0" lang="zh-CN" altLang="en-US" sz="18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a:t>
            </a:r>
            <a:r>
              <a:rPr kumimoji="0" lang="zh-CN" altLang="zh-CN" sz="18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此模型在上述定向模型中添加了一个散射叶瓣，指向入射波到达的方向。</a:t>
            </a:r>
            <a:r>
              <a:rPr kumimoji="0" lang="zh-CN" altLang="zh-CN" sz="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24" name="对象 23">
            <a:extLst>
              <a:ext uri="{FF2B5EF4-FFF2-40B4-BE49-F238E27FC236}">
                <a16:creationId xmlns:a16="http://schemas.microsoft.com/office/drawing/2014/main" id="{3D983F91-C278-4432-AB68-E3EFF79940FE}"/>
              </a:ext>
            </a:extLst>
          </p:cNvPr>
          <p:cNvGraphicFramePr>
            <a:graphicFrameLocks noChangeAspect="1"/>
          </p:cNvGraphicFramePr>
          <p:nvPr>
            <p:extLst>
              <p:ext uri="{D42A27DB-BD31-4B8C-83A1-F6EECF244321}">
                <p14:modId xmlns:p14="http://schemas.microsoft.com/office/powerpoint/2010/main" val="1145420044"/>
              </p:ext>
            </p:extLst>
          </p:nvPr>
        </p:nvGraphicFramePr>
        <p:xfrm>
          <a:off x="4317999" y="3116580"/>
          <a:ext cx="3556000" cy="1701800"/>
        </p:xfrm>
        <a:graphic>
          <a:graphicData uri="http://schemas.openxmlformats.org/presentationml/2006/ole">
            <mc:AlternateContent xmlns:mc="http://schemas.openxmlformats.org/markup-compatibility/2006">
              <mc:Choice xmlns:v="urn:schemas-microsoft-com:vml" Requires="v">
                <p:oleObj spid="_x0000_s24607" name="Equation" r:id="rId6" imgW="3555720" imgH="1701720" progId="Equation.DSMT4">
                  <p:embed/>
                </p:oleObj>
              </mc:Choice>
              <mc:Fallback>
                <p:oleObj name="Equation" r:id="rId6" imgW="3555720" imgH="1701720" progId="Equation.DSMT4">
                  <p:embed/>
                  <p:pic>
                    <p:nvPicPr>
                      <p:cNvPr id="0" name=""/>
                      <p:cNvPicPr/>
                      <p:nvPr/>
                    </p:nvPicPr>
                    <p:blipFill>
                      <a:blip r:embed="rId7"/>
                      <a:stretch>
                        <a:fillRect/>
                      </a:stretch>
                    </p:blipFill>
                    <p:spPr>
                      <a:xfrm>
                        <a:off x="4317999" y="3116580"/>
                        <a:ext cx="3556000" cy="1701800"/>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48FE9117-E32D-49B2-B138-911C2A35AD83}"/>
              </a:ext>
            </a:extLst>
          </p:cNvPr>
          <p:cNvGraphicFramePr>
            <a:graphicFrameLocks noChangeAspect="1"/>
          </p:cNvGraphicFramePr>
          <p:nvPr>
            <p:extLst>
              <p:ext uri="{D42A27DB-BD31-4B8C-83A1-F6EECF244321}">
                <p14:modId xmlns:p14="http://schemas.microsoft.com/office/powerpoint/2010/main" val="1246690575"/>
              </p:ext>
            </p:extLst>
          </p:nvPr>
        </p:nvGraphicFramePr>
        <p:xfrm>
          <a:off x="9029700" y="3063061"/>
          <a:ext cx="328294" cy="369331"/>
        </p:xfrm>
        <a:graphic>
          <a:graphicData uri="http://schemas.openxmlformats.org/presentationml/2006/ole">
            <mc:AlternateContent xmlns:mc="http://schemas.openxmlformats.org/markup-compatibility/2006">
              <mc:Choice xmlns:v="urn:schemas-microsoft-com:vml" Requires="v">
                <p:oleObj spid="_x0000_s24608" name="Equation" r:id="rId8" imgW="203040" imgH="228600" progId="Equation.DSMT4">
                  <p:embed/>
                </p:oleObj>
              </mc:Choice>
              <mc:Fallback>
                <p:oleObj name="Equation" r:id="rId8" imgW="203040" imgH="228600" progId="Equation.DSMT4">
                  <p:embed/>
                  <p:pic>
                    <p:nvPicPr>
                      <p:cNvPr id="0" name=""/>
                      <p:cNvPicPr/>
                      <p:nvPr/>
                    </p:nvPicPr>
                    <p:blipFill>
                      <a:blip r:embed="rId9"/>
                      <a:stretch>
                        <a:fillRect/>
                      </a:stretch>
                    </p:blipFill>
                    <p:spPr>
                      <a:xfrm>
                        <a:off x="9029700" y="3063061"/>
                        <a:ext cx="328294" cy="369331"/>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3242DEAB-576B-428F-8ACF-3F6B918ADC03}"/>
              </a:ext>
            </a:extLst>
          </p:cNvPr>
          <p:cNvGraphicFramePr>
            <a:graphicFrameLocks noChangeAspect="1"/>
          </p:cNvGraphicFramePr>
          <p:nvPr>
            <p:extLst>
              <p:ext uri="{D42A27DB-BD31-4B8C-83A1-F6EECF244321}">
                <p14:modId xmlns:p14="http://schemas.microsoft.com/office/powerpoint/2010/main" val="3778074919"/>
              </p:ext>
            </p:extLst>
          </p:nvPr>
        </p:nvGraphicFramePr>
        <p:xfrm>
          <a:off x="3235121" y="5272160"/>
          <a:ext cx="6464300" cy="584200"/>
        </p:xfrm>
        <a:graphic>
          <a:graphicData uri="http://schemas.openxmlformats.org/presentationml/2006/ole">
            <mc:AlternateContent xmlns:mc="http://schemas.openxmlformats.org/markup-compatibility/2006">
              <mc:Choice xmlns:v="urn:schemas-microsoft-com:vml" Requires="v">
                <p:oleObj spid="_x0000_s24609" name="Equation" r:id="rId10" imgW="6464160" imgH="583920" progId="Equation.DSMT4">
                  <p:embed/>
                </p:oleObj>
              </mc:Choice>
              <mc:Fallback>
                <p:oleObj name="Equation" r:id="rId10" imgW="6464160" imgH="583920" progId="Equation.DSMT4">
                  <p:embed/>
                  <p:pic>
                    <p:nvPicPr>
                      <p:cNvPr id="0" name=""/>
                      <p:cNvPicPr/>
                      <p:nvPr/>
                    </p:nvPicPr>
                    <p:blipFill>
                      <a:blip r:embed="rId11"/>
                      <a:stretch>
                        <a:fillRect/>
                      </a:stretch>
                    </p:blipFill>
                    <p:spPr>
                      <a:xfrm>
                        <a:off x="3235121" y="5272160"/>
                        <a:ext cx="6464300" cy="584200"/>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1B5349C1-6B6D-410E-86B1-1F51930A3496}"/>
              </a:ext>
            </a:extLst>
          </p:cNvPr>
          <p:cNvSpPr txBox="1"/>
          <p:nvPr/>
        </p:nvSpPr>
        <p:spPr>
          <a:xfrm>
            <a:off x="492990" y="2755767"/>
            <a:ext cx="1146088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定向模型</a:t>
            </a:r>
            <a:r>
              <a:rPr kumimoji="0" lang="zh-CN" altLang="en-US" sz="18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a:t>
            </a:r>
            <a:r>
              <a:rPr kumimoji="0" lang="zh-CN" altLang="zh-CN" sz="18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该模型假设散射场集中在镜面反射方向周围。散射瓣的宽度可以通过参数</a:t>
            </a:r>
            <a:r>
              <a:rPr kumimoji="0" lang="en-US" altLang="zh-CN" sz="18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    </a:t>
            </a:r>
            <a:r>
              <a:rPr kumimoji="0" lang="zh-CN" altLang="zh-CN" sz="18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控制：</a:t>
            </a:r>
            <a:r>
              <a:rPr kumimoji="0" lang="zh-CN" altLang="zh-CN" sz="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6C9C8FFE-51C9-49EC-A871-CD47111743AB}"/>
              </a:ext>
            </a:extLst>
          </p:cNvPr>
          <p:cNvSpPr txBox="1"/>
          <p:nvPr/>
        </p:nvSpPr>
        <p:spPr>
          <a:xfrm>
            <a:off x="568960" y="6482231"/>
            <a:ext cx="11206018" cy="261610"/>
          </a:xfrm>
          <a:prstGeom prst="rect">
            <a:avLst/>
          </a:prstGeom>
          <a:noFill/>
        </p:spPr>
        <p:txBody>
          <a:bodyPr wrap="square">
            <a:spAutoFit/>
          </a:bodyPr>
          <a:lstStyle/>
          <a:p>
            <a:r>
              <a:rPr lang="en-US" altLang="zh-CN" sz="1100" b="1" i="0" dirty="0">
                <a:effectLst/>
                <a:latin typeface="Times New Roman" panose="02020603050405020304" pitchFamily="18" charset="0"/>
                <a:cs typeface="Times New Roman" panose="02020603050405020304" pitchFamily="18" charset="0"/>
              </a:rPr>
              <a:t>[14] V. </a:t>
            </a:r>
            <a:r>
              <a:rPr lang="en-US" altLang="zh-CN" sz="1100" b="1" i="0" dirty="0" err="1">
                <a:effectLst/>
                <a:latin typeface="Times New Roman" panose="02020603050405020304" pitchFamily="18" charset="0"/>
                <a:cs typeface="Times New Roman" panose="02020603050405020304" pitchFamily="18" charset="0"/>
              </a:rPr>
              <a:t>Degli-Esposti</a:t>
            </a:r>
            <a:r>
              <a:rPr lang="en-US" altLang="zh-CN" sz="1100" b="1" i="0" dirty="0">
                <a:effectLst/>
                <a:latin typeface="Times New Roman" panose="02020603050405020304" pitchFamily="18" charset="0"/>
                <a:cs typeface="Times New Roman" panose="02020603050405020304" pitchFamily="18" charset="0"/>
              </a:rPr>
              <a:t> et al., “</a:t>
            </a:r>
            <a:r>
              <a:rPr lang="en-US" altLang="zh-CN" sz="1100" b="1" i="0" u="none" strike="noStrike" dirty="0">
                <a:effectLst/>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Measurement and modelling of scattering from buildings</a:t>
            </a:r>
            <a:r>
              <a:rPr lang="en-US" altLang="zh-CN" sz="1100" b="1" i="0" dirty="0">
                <a:effectLst/>
                <a:latin typeface="Times New Roman" panose="02020603050405020304" pitchFamily="18" charset="0"/>
                <a:cs typeface="Times New Roman" panose="02020603050405020304" pitchFamily="18" charset="0"/>
              </a:rPr>
              <a:t>,” IEEE Trans. Antennas </a:t>
            </a:r>
            <a:r>
              <a:rPr lang="en-US" altLang="zh-CN" sz="1100" b="1" i="0" dirty="0" err="1">
                <a:effectLst/>
                <a:latin typeface="Times New Roman" panose="02020603050405020304" pitchFamily="18" charset="0"/>
                <a:cs typeface="Times New Roman" panose="02020603050405020304" pitchFamily="18" charset="0"/>
              </a:rPr>
              <a:t>Propag</a:t>
            </a:r>
            <a:r>
              <a:rPr lang="en-US" altLang="zh-CN" sz="1100" b="1" i="0" dirty="0">
                <a:effectLst/>
                <a:latin typeface="Times New Roman" panose="02020603050405020304" pitchFamily="18" charset="0"/>
                <a:cs typeface="Times New Roman" panose="02020603050405020304" pitchFamily="18" charset="0"/>
              </a:rPr>
              <a:t>, vol. 55, no. 1, pp.143-153, Jan. 2007.</a:t>
            </a:r>
            <a:endParaRPr lang="zh-CN" altLang="en-US" sz="11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1569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404040"/>
                </a:solidFill>
                <a:latin typeface="Roboto Slab"/>
              </a:rPr>
              <a:t>漫反射</a:t>
            </a:r>
            <a:r>
              <a:rPr lang="zh-CN" altLang="en-US" sz="2400" b="1" i="0" dirty="0">
                <a:solidFill>
                  <a:srgbClr val="404040"/>
                </a:solidFill>
                <a:effectLst/>
                <a:latin typeface="Roboto Slab"/>
              </a:rPr>
              <a:t>模式</a:t>
            </a:r>
            <a:endParaRPr lang="en-US" altLang="zh-CN" sz="2400" b="1" i="0" dirty="0">
              <a:solidFill>
                <a:srgbClr val="404040"/>
              </a:solidFill>
              <a:effectLst/>
              <a:latin typeface="Roboto Slab"/>
            </a:endParaRPr>
          </a:p>
        </p:txBody>
      </p:sp>
      <p:sp>
        <p:nvSpPr>
          <p:cNvPr id="14" name="文本框 13">
            <a:extLst>
              <a:ext uri="{FF2B5EF4-FFF2-40B4-BE49-F238E27FC236}">
                <a16:creationId xmlns:a16="http://schemas.microsoft.com/office/drawing/2014/main" id="{989BB166-7946-449B-A249-87FF95F02549}"/>
              </a:ext>
            </a:extLst>
          </p:cNvPr>
          <p:cNvSpPr txBox="1"/>
          <p:nvPr/>
        </p:nvSpPr>
        <p:spPr>
          <a:xfrm>
            <a:off x="492991" y="1401067"/>
            <a:ext cx="11460883"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相关文献</a:t>
            </a:r>
            <a:r>
              <a:rPr lang="en-US" altLang="zh-CN" sz="1200" dirty="0">
                <a:solidFill>
                  <a:srgbClr val="404040"/>
                </a:solidFill>
                <a:latin typeface="微软雅黑" panose="020B0503020204020204" pitchFamily="34" charset="-122"/>
                <a:ea typeface="微软雅黑" panose="020B0503020204020204" pitchFamily="34" charset="-122"/>
              </a:rPr>
              <a:t>[14</a:t>
            </a:r>
            <a:r>
              <a:rPr lang="zh-CN" altLang="en-US" b="0" i="0" dirty="0">
                <a:solidFill>
                  <a:srgbClr val="404040"/>
                </a:solidFill>
                <a:effectLst/>
                <a:latin typeface="微软雅黑" panose="020B0503020204020204" pitchFamily="34" charset="-122"/>
                <a:ea typeface="微软雅黑" panose="020B0503020204020204" pitchFamily="34" charset="-122"/>
              </a:rPr>
              <a:t>推导出几种简单的散射模式，结果表明，当参数正确时，这些模式与测量结果具有很好的一致性。</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DE08256-FB8D-48CE-84D0-B03D409A086C}"/>
              </a:ext>
            </a:extLst>
          </p:cNvPr>
          <p:cNvSpPr txBox="1"/>
          <p:nvPr/>
        </p:nvSpPr>
        <p:spPr>
          <a:xfrm>
            <a:off x="492991" y="1734978"/>
            <a:ext cx="1146088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朗伯模型</a:t>
            </a:r>
            <a:r>
              <a:rPr kumimoji="0" lang="zh-CN" altLang="en-US" sz="1800" b="1"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a:t>
            </a:r>
            <a:r>
              <a:rPr kumimoji="0" lang="zh-CN" altLang="zh-CN" sz="1800" b="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该模型描述了一个完全漫反射的散射表面，其散射辐射叶在表面法线方向上达到最大值：</a:t>
            </a:r>
            <a:r>
              <a:rPr kumimoji="0" lang="zh-CN" altLang="zh-CN" sz="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zh-CN" sz="28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3636B3C2-8645-4BB6-9A6A-039D78113EC3}"/>
              </a:ext>
            </a:extLst>
          </p:cNvPr>
          <p:cNvSpPr txBox="1"/>
          <p:nvPr/>
        </p:nvSpPr>
        <p:spPr>
          <a:xfrm>
            <a:off x="492990" y="2405155"/>
            <a:ext cx="1146088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反向散射叶瓣模型</a:t>
            </a:r>
            <a:r>
              <a:rPr kumimoji="0" lang="zh-CN" altLang="en-US" sz="18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a:t>
            </a:r>
            <a:r>
              <a:rPr kumimoji="0" lang="zh-CN" altLang="zh-CN" sz="18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此模型在上述定向模型中添加了一个散射叶瓣，指向入射波到达的方向。</a:t>
            </a:r>
            <a:r>
              <a:rPr kumimoji="0" lang="zh-CN" altLang="zh-CN" sz="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graphicFrame>
        <p:nvGraphicFramePr>
          <p:cNvPr id="25" name="对象 24">
            <a:extLst>
              <a:ext uri="{FF2B5EF4-FFF2-40B4-BE49-F238E27FC236}">
                <a16:creationId xmlns:a16="http://schemas.microsoft.com/office/drawing/2014/main" id="{48FE9117-E32D-49B2-B138-911C2A35AD83}"/>
              </a:ext>
            </a:extLst>
          </p:cNvPr>
          <p:cNvGraphicFramePr>
            <a:graphicFrameLocks noChangeAspect="1"/>
          </p:cNvGraphicFramePr>
          <p:nvPr>
            <p:extLst>
              <p:ext uri="{D42A27DB-BD31-4B8C-83A1-F6EECF244321}">
                <p14:modId xmlns:p14="http://schemas.microsoft.com/office/powerpoint/2010/main" val="2576470335"/>
              </p:ext>
            </p:extLst>
          </p:nvPr>
        </p:nvGraphicFramePr>
        <p:xfrm>
          <a:off x="9044940" y="2069967"/>
          <a:ext cx="328294" cy="369331"/>
        </p:xfrm>
        <a:graphic>
          <a:graphicData uri="http://schemas.openxmlformats.org/presentationml/2006/ole">
            <mc:AlternateContent xmlns:mc="http://schemas.openxmlformats.org/markup-compatibility/2006">
              <mc:Choice xmlns:v="urn:schemas-microsoft-com:vml" Requires="v">
                <p:oleObj spid="_x0000_s25611" name="Equation" r:id="rId4" imgW="203040" imgH="228600" progId="Equation.DSMT4">
                  <p:embed/>
                </p:oleObj>
              </mc:Choice>
              <mc:Fallback>
                <p:oleObj name="Equation" r:id="rId4" imgW="203040" imgH="228600" progId="Equation.DSMT4">
                  <p:embed/>
                  <p:pic>
                    <p:nvPicPr>
                      <p:cNvPr id="25" name="对象 24">
                        <a:extLst>
                          <a:ext uri="{FF2B5EF4-FFF2-40B4-BE49-F238E27FC236}">
                            <a16:creationId xmlns:a16="http://schemas.microsoft.com/office/drawing/2014/main" id="{48FE9117-E32D-49B2-B138-911C2A35AD83}"/>
                          </a:ext>
                        </a:extLst>
                      </p:cNvPr>
                      <p:cNvPicPr/>
                      <p:nvPr/>
                    </p:nvPicPr>
                    <p:blipFill>
                      <a:blip r:embed="rId5"/>
                      <a:stretch>
                        <a:fillRect/>
                      </a:stretch>
                    </p:blipFill>
                    <p:spPr>
                      <a:xfrm>
                        <a:off x="9044940" y="2069967"/>
                        <a:ext cx="328294" cy="369331"/>
                      </a:xfrm>
                      <a:prstGeom prst="rect">
                        <a:avLst/>
                      </a:prstGeom>
                    </p:spPr>
                  </p:pic>
                </p:oleObj>
              </mc:Fallback>
            </mc:AlternateContent>
          </a:graphicData>
        </a:graphic>
      </p:graphicFrame>
      <p:sp>
        <p:nvSpPr>
          <p:cNvPr id="29" name="文本框 28">
            <a:extLst>
              <a:ext uri="{FF2B5EF4-FFF2-40B4-BE49-F238E27FC236}">
                <a16:creationId xmlns:a16="http://schemas.microsoft.com/office/drawing/2014/main" id="{1B5349C1-6B6D-410E-86B1-1F51930A3496}"/>
              </a:ext>
            </a:extLst>
          </p:cNvPr>
          <p:cNvSpPr txBox="1"/>
          <p:nvPr/>
        </p:nvSpPr>
        <p:spPr>
          <a:xfrm>
            <a:off x="500610" y="2069967"/>
            <a:ext cx="1146088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定向模型</a:t>
            </a:r>
            <a:r>
              <a:rPr kumimoji="0" lang="zh-CN" altLang="en-US" sz="1800" b="1"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a:t>
            </a:r>
            <a:r>
              <a:rPr kumimoji="0" lang="zh-CN" altLang="zh-CN" sz="18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该模型假设散射场集中在镜面反射方向周围。散射瓣的宽度可以通过参数</a:t>
            </a:r>
            <a:r>
              <a:rPr kumimoji="0" lang="en-US" altLang="zh-CN" sz="18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    </a:t>
            </a:r>
            <a:r>
              <a:rPr kumimoji="0" lang="zh-CN" altLang="zh-CN" sz="1800" b="0" i="0" u="none" strike="noStrike" cap="none" normalizeH="0" baseline="0" dirty="0">
                <a:ln>
                  <a:noFill/>
                </a:ln>
                <a:solidFill>
                  <a:srgbClr val="404040"/>
                </a:solidFill>
                <a:effectLst/>
                <a:latin typeface="微软雅黑" panose="020B0503020204020204" pitchFamily="34" charset="-122"/>
                <a:ea typeface="微软雅黑" panose="020B0503020204020204" pitchFamily="34" charset="-122"/>
              </a:rPr>
              <a:t>控制：</a:t>
            </a:r>
            <a:r>
              <a:rPr kumimoji="0" lang="zh-CN" altLang="zh-CN" sz="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 </a:t>
            </a:r>
            <a:endParaRPr kumimoji="0" lang="zh-CN" altLang="zh-CN" sz="2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3455958A-686B-45FD-919E-1BA8E513C2F3}"/>
              </a:ext>
            </a:extLst>
          </p:cNvPr>
          <p:cNvPicPr>
            <a:picLocks noChangeAspect="1"/>
          </p:cNvPicPr>
          <p:nvPr/>
        </p:nvPicPr>
        <p:blipFill>
          <a:blip r:embed="rId6"/>
          <a:stretch>
            <a:fillRect/>
          </a:stretch>
        </p:blipFill>
        <p:spPr>
          <a:xfrm>
            <a:off x="1697143" y="4660943"/>
            <a:ext cx="2557148" cy="1917861"/>
          </a:xfrm>
          <a:prstGeom prst="rect">
            <a:avLst/>
          </a:prstGeom>
        </p:spPr>
      </p:pic>
      <p:pic>
        <p:nvPicPr>
          <p:cNvPr id="16" name="图片 15">
            <a:extLst>
              <a:ext uri="{FF2B5EF4-FFF2-40B4-BE49-F238E27FC236}">
                <a16:creationId xmlns:a16="http://schemas.microsoft.com/office/drawing/2014/main" id="{E66EB157-7B39-453D-8945-4BDF82AC8F3B}"/>
              </a:ext>
            </a:extLst>
          </p:cNvPr>
          <p:cNvPicPr>
            <a:picLocks noChangeAspect="1"/>
          </p:cNvPicPr>
          <p:nvPr/>
        </p:nvPicPr>
        <p:blipFill>
          <a:blip r:embed="rId7"/>
          <a:stretch>
            <a:fillRect/>
          </a:stretch>
        </p:blipFill>
        <p:spPr>
          <a:xfrm>
            <a:off x="3030046" y="2780028"/>
            <a:ext cx="2633136" cy="1974852"/>
          </a:xfrm>
          <a:prstGeom prst="rect">
            <a:avLst/>
          </a:prstGeom>
        </p:spPr>
      </p:pic>
      <p:pic>
        <p:nvPicPr>
          <p:cNvPr id="17" name="图片 16">
            <a:extLst>
              <a:ext uri="{FF2B5EF4-FFF2-40B4-BE49-F238E27FC236}">
                <a16:creationId xmlns:a16="http://schemas.microsoft.com/office/drawing/2014/main" id="{0C6CDBEE-4E0A-461F-96AC-E5301D2BBFA3}"/>
              </a:ext>
            </a:extLst>
          </p:cNvPr>
          <p:cNvPicPr>
            <a:picLocks noChangeAspect="1"/>
          </p:cNvPicPr>
          <p:nvPr/>
        </p:nvPicPr>
        <p:blipFill>
          <a:blip r:embed="rId8"/>
          <a:stretch>
            <a:fillRect/>
          </a:stretch>
        </p:blipFill>
        <p:spPr>
          <a:xfrm>
            <a:off x="374647" y="2774288"/>
            <a:ext cx="2795699" cy="2096774"/>
          </a:xfrm>
          <a:prstGeom prst="rect">
            <a:avLst/>
          </a:prstGeom>
        </p:spPr>
      </p:pic>
      <p:pic>
        <p:nvPicPr>
          <p:cNvPr id="2" name="图片 1">
            <a:extLst>
              <a:ext uri="{FF2B5EF4-FFF2-40B4-BE49-F238E27FC236}">
                <a16:creationId xmlns:a16="http://schemas.microsoft.com/office/drawing/2014/main" id="{C74BC5FA-53BB-42FF-8081-9260FC8EFDD6}"/>
              </a:ext>
            </a:extLst>
          </p:cNvPr>
          <p:cNvPicPr>
            <a:picLocks noChangeAspect="1"/>
          </p:cNvPicPr>
          <p:nvPr/>
        </p:nvPicPr>
        <p:blipFill>
          <a:blip r:embed="rId9"/>
          <a:stretch>
            <a:fillRect/>
          </a:stretch>
        </p:blipFill>
        <p:spPr>
          <a:xfrm>
            <a:off x="6736080" y="2761726"/>
            <a:ext cx="4517789" cy="3682224"/>
          </a:xfrm>
          <a:prstGeom prst="rect">
            <a:avLst/>
          </a:prstGeom>
        </p:spPr>
      </p:pic>
      <p:sp>
        <p:nvSpPr>
          <p:cNvPr id="18" name="文本框 17">
            <a:extLst>
              <a:ext uri="{FF2B5EF4-FFF2-40B4-BE49-F238E27FC236}">
                <a16:creationId xmlns:a16="http://schemas.microsoft.com/office/drawing/2014/main" id="{569EE7D0-8E40-43B0-8EBB-AB4E83AE5809}"/>
              </a:ext>
            </a:extLst>
          </p:cNvPr>
          <p:cNvSpPr txBox="1"/>
          <p:nvPr/>
        </p:nvSpPr>
        <p:spPr>
          <a:xfrm>
            <a:off x="568960" y="6482231"/>
            <a:ext cx="11206018" cy="261610"/>
          </a:xfrm>
          <a:prstGeom prst="rect">
            <a:avLst/>
          </a:prstGeom>
          <a:noFill/>
        </p:spPr>
        <p:txBody>
          <a:bodyPr wrap="square">
            <a:spAutoFit/>
          </a:bodyPr>
          <a:lstStyle/>
          <a:p>
            <a:r>
              <a:rPr lang="en-US" altLang="zh-CN" sz="1100" b="1" i="0" dirty="0">
                <a:effectLst/>
                <a:latin typeface="Times New Roman" panose="02020603050405020304" pitchFamily="18" charset="0"/>
                <a:cs typeface="Times New Roman" panose="02020603050405020304" pitchFamily="18" charset="0"/>
              </a:rPr>
              <a:t>[14] V. </a:t>
            </a:r>
            <a:r>
              <a:rPr lang="en-US" altLang="zh-CN" sz="1100" b="1" i="0" dirty="0" err="1">
                <a:effectLst/>
                <a:latin typeface="Times New Roman" panose="02020603050405020304" pitchFamily="18" charset="0"/>
                <a:cs typeface="Times New Roman" panose="02020603050405020304" pitchFamily="18" charset="0"/>
              </a:rPr>
              <a:t>Degli-Esposti</a:t>
            </a:r>
            <a:r>
              <a:rPr lang="en-US" altLang="zh-CN" sz="1100" b="1" i="0" dirty="0">
                <a:effectLst/>
                <a:latin typeface="Times New Roman" panose="02020603050405020304" pitchFamily="18" charset="0"/>
                <a:cs typeface="Times New Roman" panose="02020603050405020304" pitchFamily="18" charset="0"/>
              </a:rPr>
              <a:t> et al., “</a:t>
            </a:r>
            <a:r>
              <a:rPr lang="en-US" altLang="zh-CN" sz="1100" b="1" i="0" u="none" strike="noStrike" dirty="0">
                <a:effectLs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Measurement and modelling of scattering from buildings</a:t>
            </a:r>
            <a:r>
              <a:rPr lang="en-US" altLang="zh-CN" sz="1100" b="1" i="0" dirty="0">
                <a:effectLst/>
                <a:latin typeface="Times New Roman" panose="02020603050405020304" pitchFamily="18" charset="0"/>
                <a:cs typeface="Times New Roman" panose="02020603050405020304" pitchFamily="18" charset="0"/>
              </a:rPr>
              <a:t>,” IEEE Trans. Antennas </a:t>
            </a:r>
            <a:r>
              <a:rPr lang="en-US" altLang="zh-CN" sz="1100" b="1" i="0" dirty="0" err="1">
                <a:effectLst/>
                <a:latin typeface="Times New Roman" panose="02020603050405020304" pitchFamily="18" charset="0"/>
                <a:cs typeface="Times New Roman" panose="02020603050405020304" pitchFamily="18" charset="0"/>
              </a:rPr>
              <a:t>Propag</a:t>
            </a:r>
            <a:r>
              <a:rPr lang="en-US" altLang="zh-CN" sz="1100" b="1" i="0" dirty="0">
                <a:effectLst/>
                <a:latin typeface="Times New Roman" panose="02020603050405020304" pitchFamily="18" charset="0"/>
                <a:cs typeface="Times New Roman" panose="02020603050405020304" pitchFamily="18" charset="0"/>
              </a:rPr>
              <a:t>, vol. 55, no. 1, pp.143-153, Jan. 2007.</a:t>
            </a:r>
            <a:endParaRPr lang="zh-CN" altLang="en-US" sz="11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1131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D2F45-1C0C-4132-9D57-E92E9600DC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DDEEB05-6CAF-4D9C-2B43-7AE617D244D1}"/>
              </a:ext>
            </a:extLst>
          </p:cNvPr>
          <p:cNvSpPr>
            <a:spLocks noGrp="1"/>
          </p:cNvSpPr>
          <p:nvPr>
            <p:ph type="title"/>
          </p:nvPr>
        </p:nvSpPr>
        <p:spPr>
          <a:xfrm>
            <a:off x="614680" y="203200"/>
            <a:ext cx="9801860" cy="730249"/>
          </a:xfrm>
        </p:spPr>
        <p:txBody>
          <a:bodyPr>
            <a:normAutofit/>
          </a:bodyPr>
          <a:lstStyle/>
          <a:p>
            <a:r>
              <a:rPr lang="en-US" altLang="zh-CN" dirty="0"/>
              <a:t>Introduction to Ray Tracing </a:t>
            </a:r>
            <a:endParaRPr lang="zh-CN" altLang="en-US" dirty="0"/>
          </a:p>
        </p:txBody>
      </p:sp>
      <p:sp>
        <p:nvSpPr>
          <p:cNvPr id="4" name="灯片编号占位符 3">
            <a:extLst>
              <a:ext uri="{FF2B5EF4-FFF2-40B4-BE49-F238E27FC236}">
                <a16:creationId xmlns:a16="http://schemas.microsoft.com/office/drawing/2014/main" id="{45073DEF-1C88-45EF-B7CC-30E58A4FDFA7}"/>
              </a:ext>
            </a:extLst>
          </p:cNvPr>
          <p:cNvSpPr>
            <a:spLocks noGrp="1"/>
          </p:cNvSpPr>
          <p:nvPr>
            <p:ph type="sldNum" sz="quarter" idx="10"/>
          </p:nvPr>
        </p:nvSpPr>
        <p:spPr/>
        <p:txBody>
          <a:bodyPr/>
          <a:lstStyle/>
          <a:p>
            <a:fld id="{54B3F8C3-4D34-464E-BB5A-60724E4C6E9F}" type="slidenum">
              <a:rPr lang="zh-CN" altLang="en-US" smtClean="0"/>
              <a:t>3</a:t>
            </a:fld>
            <a:endParaRPr lang="zh-CN" altLang="en-US"/>
          </a:p>
        </p:txBody>
      </p:sp>
      <p:sp>
        <p:nvSpPr>
          <p:cNvPr id="18" name="矩形 17">
            <a:extLst>
              <a:ext uri="{FF2B5EF4-FFF2-40B4-BE49-F238E27FC236}">
                <a16:creationId xmlns:a16="http://schemas.microsoft.com/office/drawing/2014/main" id="{B1143D8D-0417-443C-AFE6-E26B1B245DEA}"/>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Ray Tracing</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30" name="矩形 29">
            <a:extLst>
              <a:ext uri="{FF2B5EF4-FFF2-40B4-BE49-F238E27FC236}">
                <a16:creationId xmlns:a16="http://schemas.microsoft.com/office/drawing/2014/main" id="{484292DD-3674-4E13-B5AE-E38767B33929}"/>
              </a:ext>
            </a:extLst>
          </p:cNvPr>
          <p:cNvSpPr/>
          <p:nvPr/>
        </p:nvSpPr>
        <p:spPr>
          <a:xfrm>
            <a:off x="3649651" y="1682963"/>
            <a:ext cx="2179423" cy="83766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递归式</a:t>
            </a:r>
            <a:endPar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Ray Tracing</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矩形 30">
            <a:extLst>
              <a:ext uri="{FF2B5EF4-FFF2-40B4-BE49-F238E27FC236}">
                <a16:creationId xmlns:a16="http://schemas.microsoft.com/office/drawing/2014/main" id="{7BC2C67D-3AD3-4FFB-8D93-78537A060DAB}"/>
              </a:ext>
            </a:extLst>
          </p:cNvPr>
          <p:cNvSpPr/>
          <p:nvPr/>
        </p:nvSpPr>
        <p:spPr>
          <a:xfrm>
            <a:off x="6516499" y="1682963"/>
            <a:ext cx="1960930" cy="83766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Path Tracing</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与全局光照</a:t>
            </a:r>
          </a:p>
        </p:txBody>
      </p:sp>
      <p:sp>
        <p:nvSpPr>
          <p:cNvPr id="32" name="矩形 31">
            <a:extLst>
              <a:ext uri="{FF2B5EF4-FFF2-40B4-BE49-F238E27FC236}">
                <a16:creationId xmlns:a16="http://schemas.microsoft.com/office/drawing/2014/main" id="{5BA005F7-F896-4DEC-A53E-9C72D9C10FE8}"/>
              </a:ext>
            </a:extLst>
          </p:cNvPr>
          <p:cNvSpPr/>
          <p:nvPr/>
        </p:nvSpPr>
        <p:spPr>
          <a:xfrm>
            <a:off x="9164854" y="1682963"/>
            <a:ext cx="2760332" cy="83766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硬件革命和</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实时</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Ray Tracing</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文本框 32">
            <a:extLst>
              <a:ext uri="{FF2B5EF4-FFF2-40B4-BE49-F238E27FC236}">
                <a16:creationId xmlns:a16="http://schemas.microsoft.com/office/drawing/2014/main" id="{7438BBB1-F04B-42DC-8A61-F39F883ACE75}"/>
              </a:ext>
            </a:extLst>
          </p:cNvPr>
          <p:cNvSpPr txBox="1"/>
          <p:nvPr/>
        </p:nvSpPr>
        <p:spPr>
          <a:xfrm>
            <a:off x="3010984" y="1708168"/>
            <a:ext cx="7242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1979</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4" name="文本框 33">
            <a:extLst>
              <a:ext uri="{FF2B5EF4-FFF2-40B4-BE49-F238E27FC236}">
                <a16:creationId xmlns:a16="http://schemas.microsoft.com/office/drawing/2014/main" id="{40BBB74D-57F2-435E-B1C4-16B3318D553B}"/>
              </a:ext>
            </a:extLst>
          </p:cNvPr>
          <p:cNvSpPr txBox="1"/>
          <p:nvPr/>
        </p:nvSpPr>
        <p:spPr>
          <a:xfrm>
            <a:off x="8510049" y="1708168"/>
            <a:ext cx="6954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2018</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文本框 34">
            <a:extLst>
              <a:ext uri="{FF2B5EF4-FFF2-40B4-BE49-F238E27FC236}">
                <a16:creationId xmlns:a16="http://schemas.microsoft.com/office/drawing/2014/main" id="{C9AC5FD9-BD28-455A-BE46-5F3269508E3D}"/>
              </a:ext>
            </a:extLst>
          </p:cNvPr>
          <p:cNvSpPr txBox="1"/>
          <p:nvPr/>
        </p:nvSpPr>
        <p:spPr>
          <a:xfrm>
            <a:off x="5845570" y="1708168"/>
            <a:ext cx="6954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1986</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B538E822-C637-4367-A3F9-BA77BBBB26C0}"/>
              </a:ext>
            </a:extLst>
          </p:cNvPr>
          <p:cNvSpPr/>
          <p:nvPr/>
        </p:nvSpPr>
        <p:spPr>
          <a:xfrm>
            <a:off x="782803" y="1682963"/>
            <a:ext cx="2179423" cy="83766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概念萌芽</a:t>
            </a:r>
            <a:endPar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Ray Casting</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文本框 36">
            <a:extLst>
              <a:ext uri="{FF2B5EF4-FFF2-40B4-BE49-F238E27FC236}">
                <a16:creationId xmlns:a16="http://schemas.microsoft.com/office/drawing/2014/main" id="{3DD88B5C-53C0-418B-9A9F-359C6581DDE0}"/>
              </a:ext>
            </a:extLst>
          </p:cNvPr>
          <p:cNvSpPr txBox="1"/>
          <p:nvPr/>
        </p:nvSpPr>
        <p:spPr>
          <a:xfrm>
            <a:off x="148662" y="1708168"/>
            <a:ext cx="7242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1968</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8" name="直接连接符 37">
            <a:extLst>
              <a:ext uri="{FF2B5EF4-FFF2-40B4-BE49-F238E27FC236}">
                <a16:creationId xmlns:a16="http://schemas.microsoft.com/office/drawing/2014/main" id="{C2A32D64-80A1-43F4-8A62-C62E1FEAA8E1}"/>
              </a:ext>
            </a:extLst>
          </p:cNvPr>
          <p:cNvCxnSpPr>
            <a:cxnSpLocks/>
          </p:cNvCxnSpPr>
          <p:nvPr/>
        </p:nvCxnSpPr>
        <p:spPr>
          <a:xfrm>
            <a:off x="148662" y="2605031"/>
            <a:ext cx="11831705"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E1304761-252A-4465-97E2-61CFCB0A2E4A}"/>
              </a:ext>
            </a:extLst>
          </p:cNvPr>
          <p:cNvSpPr>
            <a:spLocks noChangeAspect="1"/>
          </p:cNvSpPr>
          <p:nvPr/>
        </p:nvSpPr>
        <p:spPr>
          <a:xfrm>
            <a:off x="330769" y="2520518"/>
            <a:ext cx="180000" cy="1800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椭圆 39">
            <a:extLst>
              <a:ext uri="{FF2B5EF4-FFF2-40B4-BE49-F238E27FC236}">
                <a16:creationId xmlns:a16="http://schemas.microsoft.com/office/drawing/2014/main" id="{EC48FD9C-9C21-48BD-AFA4-7DF476A98A36}"/>
              </a:ext>
            </a:extLst>
          </p:cNvPr>
          <p:cNvSpPr>
            <a:spLocks noChangeAspect="1"/>
          </p:cNvSpPr>
          <p:nvPr/>
        </p:nvSpPr>
        <p:spPr>
          <a:xfrm>
            <a:off x="3193091" y="2520518"/>
            <a:ext cx="180000" cy="1800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椭圆 40">
            <a:extLst>
              <a:ext uri="{FF2B5EF4-FFF2-40B4-BE49-F238E27FC236}">
                <a16:creationId xmlns:a16="http://schemas.microsoft.com/office/drawing/2014/main" id="{911D485D-BADD-4A34-95E7-058443A9147F}"/>
              </a:ext>
            </a:extLst>
          </p:cNvPr>
          <p:cNvSpPr>
            <a:spLocks noChangeAspect="1"/>
          </p:cNvSpPr>
          <p:nvPr/>
        </p:nvSpPr>
        <p:spPr>
          <a:xfrm>
            <a:off x="6086628" y="2520518"/>
            <a:ext cx="180000" cy="1800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椭圆 41">
            <a:extLst>
              <a:ext uri="{FF2B5EF4-FFF2-40B4-BE49-F238E27FC236}">
                <a16:creationId xmlns:a16="http://schemas.microsoft.com/office/drawing/2014/main" id="{FCD63265-E38C-43DA-98A5-9B11CD48B395}"/>
              </a:ext>
            </a:extLst>
          </p:cNvPr>
          <p:cNvSpPr>
            <a:spLocks noChangeAspect="1"/>
          </p:cNvSpPr>
          <p:nvPr/>
        </p:nvSpPr>
        <p:spPr>
          <a:xfrm>
            <a:off x="8743462" y="2520518"/>
            <a:ext cx="180000" cy="1800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43" name="连接符: 肘形 42">
            <a:extLst>
              <a:ext uri="{FF2B5EF4-FFF2-40B4-BE49-F238E27FC236}">
                <a16:creationId xmlns:a16="http://schemas.microsoft.com/office/drawing/2014/main" id="{A7FA23CC-1E9D-4CED-B98B-5650FBFFD3AF}"/>
              </a:ext>
            </a:extLst>
          </p:cNvPr>
          <p:cNvCxnSpPr>
            <a:cxnSpLocks/>
            <a:stCxn id="39" idx="0"/>
            <a:endCxn id="36" idx="1"/>
          </p:cNvCxnSpPr>
          <p:nvPr/>
        </p:nvCxnSpPr>
        <p:spPr>
          <a:xfrm rot="5400000" flipH="1" flipV="1">
            <a:off x="392425" y="2130140"/>
            <a:ext cx="418722" cy="362034"/>
          </a:xfrm>
          <a:prstGeom prst="bentConnector2">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7E20473B-5142-4C32-B432-1514E81B677D}"/>
              </a:ext>
            </a:extLst>
          </p:cNvPr>
          <p:cNvCxnSpPr>
            <a:cxnSpLocks/>
          </p:cNvCxnSpPr>
          <p:nvPr/>
        </p:nvCxnSpPr>
        <p:spPr>
          <a:xfrm rot="5400000" flipH="1" flipV="1">
            <a:off x="3254114" y="2136622"/>
            <a:ext cx="418722" cy="362034"/>
          </a:xfrm>
          <a:prstGeom prst="bentConnector2">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35DDE489-A865-4FAF-930A-42A351D9C6F1}"/>
              </a:ext>
            </a:extLst>
          </p:cNvPr>
          <p:cNvCxnSpPr>
            <a:cxnSpLocks/>
          </p:cNvCxnSpPr>
          <p:nvPr/>
        </p:nvCxnSpPr>
        <p:spPr>
          <a:xfrm rot="5400000" flipH="1" flipV="1">
            <a:off x="6150617" y="2199410"/>
            <a:ext cx="418722" cy="362034"/>
          </a:xfrm>
          <a:prstGeom prst="bentConnector2">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C7945CBC-D389-4903-BC0D-549D6E1A3997}"/>
              </a:ext>
            </a:extLst>
          </p:cNvPr>
          <p:cNvCxnSpPr>
            <a:cxnSpLocks/>
          </p:cNvCxnSpPr>
          <p:nvPr/>
        </p:nvCxnSpPr>
        <p:spPr>
          <a:xfrm rot="5400000" flipH="1" flipV="1">
            <a:off x="8774476" y="2140954"/>
            <a:ext cx="418722" cy="362034"/>
          </a:xfrm>
          <a:prstGeom prst="bentConnector2">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0248715C-FC81-4353-8E1F-A307B704D9CE}"/>
              </a:ext>
            </a:extLst>
          </p:cNvPr>
          <p:cNvPicPr>
            <a:picLocks noChangeAspect="1"/>
          </p:cNvPicPr>
          <p:nvPr/>
        </p:nvPicPr>
        <p:blipFill rotWithShape="1">
          <a:blip r:embed="rId3"/>
          <a:srcRect t="51586" r="31200"/>
          <a:stretch/>
        </p:blipFill>
        <p:spPr>
          <a:xfrm>
            <a:off x="189638" y="3320651"/>
            <a:ext cx="3003453" cy="1421508"/>
          </a:xfrm>
          <a:prstGeom prst="rect">
            <a:avLst/>
          </a:prstGeom>
        </p:spPr>
      </p:pic>
      <p:pic>
        <p:nvPicPr>
          <p:cNvPr id="53" name="图片 52">
            <a:extLst>
              <a:ext uri="{FF2B5EF4-FFF2-40B4-BE49-F238E27FC236}">
                <a16:creationId xmlns:a16="http://schemas.microsoft.com/office/drawing/2014/main" id="{F023E339-699E-4007-93EB-E5254E15382C}"/>
              </a:ext>
            </a:extLst>
          </p:cNvPr>
          <p:cNvPicPr>
            <a:picLocks noChangeAspect="1"/>
          </p:cNvPicPr>
          <p:nvPr/>
        </p:nvPicPr>
        <p:blipFill>
          <a:blip r:embed="rId4"/>
          <a:stretch>
            <a:fillRect/>
          </a:stretch>
        </p:blipFill>
        <p:spPr>
          <a:xfrm>
            <a:off x="3265844" y="3196767"/>
            <a:ext cx="2947036" cy="1637679"/>
          </a:xfrm>
          <a:prstGeom prst="rect">
            <a:avLst/>
          </a:prstGeom>
        </p:spPr>
      </p:pic>
      <p:cxnSp>
        <p:nvCxnSpPr>
          <p:cNvPr id="54" name="连接符: 肘形 53">
            <a:extLst>
              <a:ext uri="{FF2B5EF4-FFF2-40B4-BE49-F238E27FC236}">
                <a16:creationId xmlns:a16="http://schemas.microsoft.com/office/drawing/2014/main" id="{B13AD8DE-3D9F-4D19-A603-358A629C2856}"/>
              </a:ext>
            </a:extLst>
          </p:cNvPr>
          <p:cNvCxnSpPr>
            <a:cxnSpLocks/>
            <a:stCxn id="30" idx="2"/>
            <a:endCxn id="53" idx="0"/>
          </p:cNvCxnSpPr>
          <p:nvPr/>
        </p:nvCxnSpPr>
        <p:spPr>
          <a:xfrm rot="5400000">
            <a:off x="4401294" y="2858697"/>
            <a:ext cx="676139" cy="1"/>
          </a:xfrm>
          <a:prstGeom prst="bentConnector3">
            <a:avLst>
              <a:gd name="adj1" fmla="val 50000"/>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12A448A8-0359-4DAD-8AD8-43AF3B9C7165}"/>
              </a:ext>
            </a:extLst>
          </p:cNvPr>
          <p:cNvCxnSpPr>
            <a:cxnSpLocks/>
          </p:cNvCxnSpPr>
          <p:nvPr/>
        </p:nvCxnSpPr>
        <p:spPr>
          <a:xfrm rot="5400000">
            <a:off x="1547215" y="2847475"/>
            <a:ext cx="655648" cy="1954"/>
          </a:xfrm>
          <a:prstGeom prst="bentConnector3">
            <a:avLst>
              <a:gd name="adj1" fmla="val 50000"/>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1" name="图片 60">
            <a:extLst>
              <a:ext uri="{FF2B5EF4-FFF2-40B4-BE49-F238E27FC236}">
                <a16:creationId xmlns:a16="http://schemas.microsoft.com/office/drawing/2014/main" id="{797E7B04-AE11-4A72-A656-347244E8B1D5}"/>
              </a:ext>
            </a:extLst>
          </p:cNvPr>
          <p:cNvPicPr>
            <a:picLocks noChangeAspect="1"/>
          </p:cNvPicPr>
          <p:nvPr/>
        </p:nvPicPr>
        <p:blipFill rotWithShape="1">
          <a:blip r:embed="rId5"/>
          <a:srcRect r="-1270" b="16377"/>
          <a:stretch/>
        </p:blipFill>
        <p:spPr>
          <a:xfrm>
            <a:off x="6059788" y="3120749"/>
            <a:ext cx="2867025" cy="1475501"/>
          </a:xfrm>
          <a:prstGeom prst="rect">
            <a:avLst/>
          </a:prstGeom>
        </p:spPr>
      </p:pic>
      <p:cxnSp>
        <p:nvCxnSpPr>
          <p:cNvPr id="63" name="连接符: 肘形 62">
            <a:extLst>
              <a:ext uri="{FF2B5EF4-FFF2-40B4-BE49-F238E27FC236}">
                <a16:creationId xmlns:a16="http://schemas.microsoft.com/office/drawing/2014/main" id="{AC4E1F46-5875-4C21-AB81-F831A02AB605}"/>
              </a:ext>
            </a:extLst>
          </p:cNvPr>
          <p:cNvCxnSpPr>
            <a:cxnSpLocks/>
          </p:cNvCxnSpPr>
          <p:nvPr/>
        </p:nvCxnSpPr>
        <p:spPr>
          <a:xfrm rot="5400000">
            <a:off x="7160604" y="2848451"/>
            <a:ext cx="676139" cy="1"/>
          </a:xfrm>
          <a:prstGeom prst="bentConnector3">
            <a:avLst>
              <a:gd name="adj1" fmla="val 50000"/>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31F613F0-838F-4B99-9E36-C586D59D479F}"/>
              </a:ext>
            </a:extLst>
          </p:cNvPr>
          <p:cNvPicPr>
            <a:picLocks noChangeAspect="1"/>
          </p:cNvPicPr>
          <p:nvPr/>
        </p:nvPicPr>
        <p:blipFill>
          <a:blip r:embed="rId6"/>
          <a:stretch>
            <a:fillRect/>
          </a:stretch>
        </p:blipFill>
        <p:spPr>
          <a:xfrm>
            <a:off x="9365721" y="3006357"/>
            <a:ext cx="2314575" cy="1714500"/>
          </a:xfrm>
          <a:prstGeom prst="rect">
            <a:avLst/>
          </a:prstGeom>
        </p:spPr>
      </p:pic>
      <p:cxnSp>
        <p:nvCxnSpPr>
          <p:cNvPr id="73" name="连接符: 肘形 72">
            <a:extLst>
              <a:ext uri="{FF2B5EF4-FFF2-40B4-BE49-F238E27FC236}">
                <a16:creationId xmlns:a16="http://schemas.microsoft.com/office/drawing/2014/main" id="{40379EEA-E5B7-4EA8-BB2E-BB16AA938262}"/>
              </a:ext>
            </a:extLst>
          </p:cNvPr>
          <p:cNvCxnSpPr>
            <a:cxnSpLocks/>
          </p:cNvCxnSpPr>
          <p:nvPr/>
        </p:nvCxnSpPr>
        <p:spPr>
          <a:xfrm rot="5400000">
            <a:off x="10213688" y="2846195"/>
            <a:ext cx="676139" cy="1"/>
          </a:xfrm>
          <a:prstGeom prst="bentConnector3">
            <a:avLst>
              <a:gd name="adj1" fmla="val 50000"/>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DBBCED91-6E41-4160-BBEF-C5911913B2C8}"/>
              </a:ext>
            </a:extLst>
          </p:cNvPr>
          <p:cNvSpPr/>
          <p:nvPr/>
        </p:nvSpPr>
        <p:spPr>
          <a:xfrm>
            <a:off x="81791" y="4971348"/>
            <a:ext cx="2880435" cy="9497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投射射线，计算交点颜色</a:t>
            </a:r>
            <a:endParaRPr lang="en-US" altLang="zh-CN"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无法处理反射、折射等效应</a:t>
            </a:r>
            <a:r>
              <a:rPr kumimoji="0" lang="en-US" altLang="zh-CN" sz="12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a:t>
            </a:r>
            <a:endPar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矩形 74">
            <a:extLst>
              <a:ext uri="{FF2B5EF4-FFF2-40B4-BE49-F238E27FC236}">
                <a16:creationId xmlns:a16="http://schemas.microsoft.com/office/drawing/2014/main" id="{1D70788B-BF50-438F-850D-36B2B98E0171}"/>
              </a:ext>
            </a:extLst>
          </p:cNvPr>
          <p:cNvSpPr/>
          <p:nvPr/>
        </p:nvSpPr>
        <p:spPr>
          <a:xfrm>
            <a:off x="3058983" y="4971348"/>
            <a:ext cx="2880435" cy="9497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模拟了光线的多次反射、折射及阴影效果</a:t>
            </a:r>
            <a:r>
              <a:rPr lang="en-US" altLang="zh-CN" sz="12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[2]</a:t>
            </a:r>
            <a:endParaRPr lang="en-US" altLang="zh-CN" sz="16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忽略间接光照、有限反弹次数</a:t>
            </a:r>
            <a:endPar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6" name="矩形 75">
            <a:extLst>
              <a:ext uri="{FF2B5EF4-FFF2-40B4-BE49-F238E27FC236}">
                <a16:creationId xmlns:a16="http://schemas.microsoft.com/office/drawing/2014/main" id="{C60EB976-F820-4BA8-B46B-6CC3ADAD07DB}"/>
              </a:ext>
            </a:extLst>
          </p:cNvPr>
          <p:cNvSpPr/>
          <p:nvPr/>
        </p:nvSpPr>
        <p:spPr>
          <a:xfrm>
            <a:off x="6017007" y="4971348"/>
            <a:ext cx="2880435" cy="9497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渲染方程</a:t>
            </a:r>
            <a:r>
              <a:rPr lang="en-US" altLang="zh-CN" sz="16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基于物理的渲染</a:t>
            </a:r>
            <a:r>
              <a:rPr lang="zh-CN" altLang="en-US" sz="1600" b="1" i="0" dirty="0">
                <a:solidFill>
                  <a:srgbClr val="404040"/>
                </a:solidFill>
                <a:effectLst/>
                <a:latin typeface="Times New Roman" panose="02020603050405020304" pitchFamily="18" charset="0"/>
                <a:cs typeface="Times New Roman" panose="02020603050405020304" pitchFamily="18" charset="0"/>
              </a:rPr>
              <a:t>，</a:t>
            </a:r>
            <a:r>
              <a:rPr lang="zh-CN" altLang="en-US" sz="16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遵循能量守恒，涵盖直接和间接光照</a:t>
            </a:r>
            <a:r>
              <a:rPr lang="zh-CN" altLang="en-US" sz="1600" b="1"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，求解</a:t>
            </a:r>
            <a:r>
              <a:rPr lang="zh-CN" altLang="en-US" sz="16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蒙特卡洛积分</a:t>
            </a:r>
            <a:r>
              <a:rPr lang="en-US" altLang="zh-CN" sz="12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[3]</a:t>
            </a:r>
            <a:endParaRPr kumimoji="0" lang="zh-CN" altLang="en-US" sz="16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7" name="矩形 76">
            <a:extLst>
              <a:ext uri="{FF2B5EF4-FFF2-40B4-BE49-F238E27FC236}">
                <a16:creationId xmlns:a16="http://schemas.microsoft.com/office/drawing/2014/main" id="{74FF60AF-E63D-45AF-B6F0-92875084184B}"/>
              </a:ext>
            </a:extLst>
          </p:cNvPr>
          <p:cNvSpPr/>
          <p:nvPr/>
        </p:nvSpPr>
        <p:spPr>
          <a:xfrm>
            <a:off x="9128722" y="4966264"/>
            <a:ext cx="2880435" cy="94973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并行计算的突破，</a:t>
            </a:r>
            <a:r>
              <a:rPr lang="en-US" altLang="zh-CN"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RTX</a:t>
            </a: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系列显卡，集成专用光线追踪核心，结合微软的</a:t>
            </a:r>
            <a:r>
              <a:rPr lang="en-US" altLang="zh-CN"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DXR</a:t>
            </a:r>
            <a:r>
              <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API</a:t>
            </a:r>
            <a:r>
              <a:rPr lang="zh-CN" altLang="en-US" sz="16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kumimoji="0" lang="zh-CN" altLang="en-US" sz="16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8" name="组合 77">
            <a:extLst>
              <a:ext uri="{FF2B5EF4-FFF2-40B4-BE49-F238E27FC236}">
                <a16:creationId xmlns:a16="http://schemas.microsoft.com/office/drawing/2014/main" id="{D6C88A16-70B2-432A-8845-8AEA24442266}"/>
              </a:ext>
            </a:extLst>
          </p:cNvPr>
          <p:cNvGrpSpPr/>
          <p:nvPr/>
        </p:nvGrpSpPr>
        <p:grpSpPr>
          <a:xfrm>
            <a:off x="9098984" y="2755072"/>
            <a:ext cx="2947037" cy="3300182"/>
            <a:chOff x="9182369" y="2742659"/>
            <a:chExt cx="2947037" cy="3300182"/>
          </a:xfrm>
        </p:grpSpPr>
        <p:pic>
          <p:nvPicPr>
            <p:cNvPr id="71" name="图片 70">
              <a:extLst>
                <a:ext uri="{FF2B5EF4-FFF2-40B4-BE49-F238E27FC236}">
                  <a16:creationId xmlns:a16="http://schemas.microsoft.com/office/drawing/2014/main" id="{9AC7C07B-FAC1-464D-B929-663675F91238}"/>
                </a:ext>
              </a:extLst>
            </p:cNvPr>
            <p:cNvPicPr>
              <a:picLocks noChangeAspect="1"/>
            </p:cNvPicPr>
            <p:nvPr/>
          </p:nvPicPr>
          <p:blipFill rotWithShape="1">
            <a:blip r:embed="rId7"/>
            <a:srcRect r="49814"/>
            <a:stretch/>
          </p:blipFill>
          <p:spPr>
            <a:xfrm>
              <a:off x="9182369" y="2742659"/>
              <a:ext cx="2947037" cy="1650091"/>
            </a:xfrm>
            <a:prstGeom prst="rect">
              <a:avLst/>
            </a:prstGeom>
          </p:spPr>
        </p:pic>
        <p:pic>
          <p:nvPicPr>
            <p:cNvPr id="72" name="图片 71">
              <a:extLst>
                <a:ext uri="{FF2B5EF4-FFF2-40B4-BE49-F238E27FC236}">
                  <a16:creationId xmlns:a16="http://schemas.microsoft.com/office/drawing/2014/main" id="{50DC7914-CABF-468C-93D6-B38B2CDD837B}"/>
                </a:ext>
              </a:extLst>
            </p:cNvPr>
            <p:cNvPicPr>
              <a:picLocks noChangeAspect="1"/>
            </p:cNvPicPr>
            <p:nvPr/>
          </p:nvPicPr>
          <p:blipFill rotWithShape="1">
            <a:blip r:embed="rId7"/>
            <a:srcRect l="50010" t="-122" r="-196" b="122"/>
            <a:stretch/>
          </p:blipFill>
          <p:spPr>
            <a:xfrm>
              <a:off x="9182369" y="4392750"/>
              <a:ext cx="2947037" cy="1650091"/>
            </a:xfrm>
            <a:prstGeom prst="rect">
              <a:avLst/>
            </a:prstGeom>
          </p:spPr>
        </p:pic>
      </p:grpSp>
      <p:sp>
        <p:nvSpPr>
          <p:cNvPr id="80" name="文本框 79">
            <a:extLst>
              <a:ext uri="{FF2B5EF4-FFF2-40B4-BE49-F238E27FC236}">
                <a16:creationId xmlns:a16="http://schemas.microsoft.com/office/drawing/2014/main" id="{9DFDE9FD-3D9A-4A88-95B7-0A15F53D21F7}"/>
              </a:ext>
            </a:extLst>
          </p:cNvPr>
          <p:cNvSpPr txBox="1"/>
          <p:nvPr/>
        </p:nvSpPr>
        <p:spPr>
          <a:xfrm>
            <a:off x="-26104" y="6210986"/>
            <a:ext cx="8883865" cy="1015663"/>
          </a:xfrm>
          <a:prstGeom prst="rect">
            <a:avLst/>
          </a:prstGeom>
          <a:noFill/>
        </p:spPr>
        <p:txBody>
          <a:bodyPr wrap="square">
            <a:spAutoFit/>
          </a:bodyPr>
          <a:lstStyle/>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hlinkClick r:id="rId8">
                  <a:extLst>
                    <a:ext uri="{A12FA001-AC4F-418D-AE19-62706E023703}">
                      <ahyp:hlinkClr xmlns:ahyp="http://schemas.microsoft.com/office/drawing/2018/hyperlinkcolor" val="tx"/>
                    </a:ext>
                  </a:extLst>
                </a:hlinkClick>
              </a:rPr>
              <a:t>[1] PPT - Ray Casting PowerPoint Presentation, free download - ID:4520206</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hlinkClick r:id="rId9">
                  <a:extLst>
                    <a:ext uri="{A12FA001-AC4F-418D-AE19-62706E023703}">
                      <ahyp:hlinkClr xmlns:ahyp="http://schemas.microsoft.com/office/drawing/2018/hyperlinkcolor" val="tx"/>
                    </a:ext>
                  </a:extLst>
                </a:hlinkClick>
              </a:rPr>
              <a:t>[2]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hlinkClick r:id="rId9">
                  <a:extLst>
                    <a:ext uri="{A12FA001-AC4F-418D-AE19-62706E023703}">
                      <ahyp:hlinkClr xmlns:ahyp="http://schemas.microsoft.com/office/drawing/2018/hyperlinkcolor" val="tx"/>
                    </a:ext>
                  </a:extLst>
                </a:hlinkClick>
              </a:rPr>
              <a:t>计算机图形学十二：</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hlinkClick r:id="rId9">
                  <a:extLst>
                    <a:ext uri="{A12FA001-AC4F-418D-AE19-62706E023703}">
                      <ahyp:hlinkClr xmlns:ahyp="http://schemas.microsoft.com/office/drawing/2018/hyperlinkcolor" val="tx"/>
                    </a:ext>
                  </a:extLst>
                </a:hlinkClick>
              </a:rPr>
              <a:t>Whitted-Style</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hlinkClick r:id="rId9">
                  <a:extLst>
                    <a:ext uri="{A12FA001-AC4F-418D-AE19-62706E023703}">
                      <ahyp:hlinkClr xmlns:ahyp="http://schemas.microsoft.com/office/drawing/2018/hyperlinkcolor" val="tx"/>
                    </a:ext>
                  </a:extLst>
                </a:hlinkClick>
              </a:rPr>
              <a:t>光线追踪原理详解及实现细节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hlinkClick r:id="rId9">
                  <a:extLst>
                    <a:ext uri="{A12FA001-AC4F-418D-AE19-62706E023703}">
                      <ahyp:hlinkClr xmlns:ahyp="http://schemas.microsoft.com/office/drawing/2018/hyperlinkcolor" val="tx"/>
                    </a:ext>
                  </a:extLst>
                </a:hlinkClick>
              </a:rPr>
              <a:t>-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hlinkClick r:id="rId9">
                  <a:extLst>
                    <a:ext uri="{A12FA001-AC4F-418D-AE19-62706E023703}">
                      <ahyp:hlinkClr xmlns:ahyp="http://schemas.microsoft.com/office/drawing/2018/hyperlinkcolor" val="tx"/>
                    </a:ext>
                  </a:extLst>
                </a:hlinkClick>
              </a:rPr>
              <a:t>知乎</a:t>
            </a:r>
            <a:endParaRPr lang="en-US" altLang="zh-CN" sz="12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hlinkClick r:id="rId10">
                  <a:extLst>
                    <a:ext uri="{A12FA001-AC4F-418D-AE19-62706E023703}">
                      <ahyp:hlinkClr xmlns:ahyp="http://schemas.microsoft.com/office/drawing/2018/hyperlinkcolor" val="tx"/>
                    </a:ext>
                  </a:extLst>
                </a:hlinkClick>
              </a:rPr>
              <a:t>[3]</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hlinkClick r:id="rId10">
                  <a:extLst>
                    <a:ext uri="{A12FA001-AC4F-418D-AE19-62706E023703}">
                      <ahyp:hlinkClr xmlns:ahyp="http://schemas.microsoft.com/office/drawing/2018/hyperlinkcolor" val="tx"/>
                    </a:ext>
                  </a:extLst>
                </a:hlinkClick>
              </a:rPr>
              <a:t>（超详细！）计算机图形学 入门篇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hlinkClick r:id="rId10">
                  <a:extLst>
                    <a:ext uri="{A12FA001-AC4F-418D-AE19-62706E023703}">
                      <ahyp:hlinkClr xmlns:ahyp="http://schemas.microsoft.com/office/drawing/2018/hyperlinkcolor" val="tx"/>
                    </a:ext>
                  </a:extLst>
                </a:hlinkClick>
              </a:rPr>
              <a:t>8.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hlinkClick r:id="rId10">
                  <a:extLst>
                    <a:ext uri="{A12FA001-AC4F-418D-AE19-62706E023703}">
                      <ahyp:hlinkClr xmlns:ahyp="http://schemas.microsoft.com/office/drawing/2018/hyperlinkcolor" val="tx"/>
                    </a:ext>
                  </a:extLst>
                </a:hlinkClick>
              </a:rPr>
              <a:t>光追</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hlinkClick r:id="rId10">
                  <a:extLst>
                    <a:ext uri="{A12FA001-AC4F-418D-AE19-62706E023703}">
                      <ahyp:hlinkClr xmlns:ahyp="http://schemas.microsoft.com/office/drawing/2018/hyperlinkcolor" val="tx"/>
                    </a:ext>
                  </a:extLst>
                </a:hlinkClick>
              </a:rPr>
              <a:t>I: Recursive(Whitted-Style) Ray Tracing</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hlinkClick r:id="rId10">
                  <a:extLst>
                    <a:ext uri="{A12FA001-AC4F-418D-AE19-62706E023703}">
                      <ahyp:hlinkClr xmlns:ahyp="http://schemas.microsoft.com/office/drawing/2018/hyperlinkcolor" val="tx"/>
                    </a:ext>
                  </a:extLst>
                </a:hlinkClick>
              </a:rPr>
              <a:t>算法与光追的加速结构算法 </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hlinkClick r:id="rId10">
                  <a:extLst>
                    <a:ext uri="{A12FA001-AC4F-418D-AE19-62706E023703}">
                      <ahyp:hlinkClr xmlns:ahyp="http://schemas.microsoft.com/office/drawing/2018/hyperlinkcolor" val="tx"/>
                    </a:ext>
                  </a:extLst>
                </a:hlinkClick>
              </a:rPr>
              <a:t>-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hlinkClick r:id="rId10">
                  <a:extLst>
                    <a:ext uri="{A12FA001-AC4F-418D-AE19-62706E023703}">
                      <ahyp:hlinkClr xmlns:ahyp="http://schemas.microsoft.com/office/drawing/2018/hyperlinkcolor" val="tx"/>
                    </a:ext>
                  </a:extLst>
                </a:hlinkClick>
              </a:rPr>
              <a:t>知乎</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6741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p:cTn id="7" dur="500" fill="hold"/>
                                        <p:tgtEl>
                                          <p:spTgt spid="78"/>
                                        </p:tgtEl>
                                        <p:attrNameLst>
                                          <p:attrName>ppt_w</p:attrName>
                                        </p:attrNameLst>
                                      </p:cBhvr>
                                      <p:tavLst>
                                        <p:tav tm="0">
                                          <p:val>
                                            <p:fltVal val="0"/>
                                          </p:val>
                                        </p:tav>
                                        <p:tav tm="100000">
                                          <p:val>
                                            <p:strVal val="#ppt_w"/>
                                          </p:val>
                                        </p:tav>
                                      </p:tavLst>
                                    </p:anim>
                                    <p:anim calcmode="lin" valueType="num">
                                      <p:cBhvr>
                                        <p:cTn id="8" dur="500" fill="hold"/>
                                        <p:tgtEl>
                                          <p:spTgt spid="78"/>
                                        </p:tgtEl>
                                        <p:attrNameLst>
                                          <p:attrName>ppt_h</p:attrName>
                                        </p:attrNameLst>
                                      </p:cBhvr>
                                      <p:tavLst>
                                        <p:tav tm="0">
                                          <p:val>
                                            <p:fltVal val="0"/>
                                          </p:val>
                                        </p:tav>
                                        <p:tav tm="100000">
                                          <p:val>
                                            <p:strVal val="#ppt_h"/>
                                          </p:val>
                                        </p:tav>
                                      </p:tavLst>
                                    </p:anim>
                                    <p:anim calcmode="lin" valueType="num">
                                      <p:cBhvr>
                                        <p:cTn id="9" dur="500" fill="hold"/>
                                        <p:tgtEl>
                                          <p:spTgt spid="78"/>
                                        </p:tgtEl>
                                        <p:attrNameLst>
                                          <p:attrName>style.rotation</p:attrName>
                                        </p:attrNameLst>
                                      </p:cBhvr>
                                      <p:tavLst>
                                        <p:tav tm="0">
                                          <p:val>
                                            <p:fltVal val="360"/>
                                          </p:val>
                                        </p:tav>
                                        <p:tav tm="100000">
                                          <p:val>
                                            <p:fltVal val="0"/>
                                          </p:val>
                                        </p:tav>
                                      </p:tavLst>
                                    </p:anim>
                                    <p:animEffect transition="in" filter="fade">
                                      <p:cBhvr>
                                        <p:cTn id="10" dur="500"/>
                                        <p:tgtEl>
                                          <p:spTgt spid="78"/>
                                        </p:tgtEl>
                                      </p:cBhvr>
                                    </p:animEffect>
                                  </p:childTnLst>
                                </p:cTn>
                              </p:par>
                            </p:childTnLst>
                          </p:cTn>
                        </p:par>
                        <p:par>
                          <p:cTn id="11" fill="hold">
                            <p:stCondLst>
                              <p:cond delay="500"/>
                            </p:stCondLst>
                            <p:childTnLst>
                              <p:par>
                                <p:cTn id="12" presetID="32" presetClass="emph" presetSubtype="0" fill="hold" nodeType="afterEffect">
                                  <p:stCondLst>
                                    <p:cond delay="0"/>
                                  </p:stCondLst>
                                  <p:childTnLst>
                                    <p:animRot by="120000">
                                      <p:cBhvr>
                                        <p:cTn id="13" dur="100" fill="hold">
                                          <p:stCondLst>
                                            <p:cond delay="0"/>
                                          </p:stCondLst>
                                        </p:cTn>
                                        <p:tgtEl>
                                          <p:spTgt spid="78"/>
                                        </p:tgtEl>
                                        <p:attrNameLst>
                                          <p:attrName>r</p:attrName>
                                        </p:attrNameLst>
                                      </p:cBhvr>
                                    </p:animRot>
                                    <p:animRot by="-240000">
                                      <p:cBhvr>
                                        <p:cTn id="14" dur="200" fill="hold">
                                          <p:stCondLst>
                                            <p:cond delay="200"/>
                                          </p:stCondLst>
                                        </p:cTn>
                                        <p:tgtEl>
                                          <p:spTgt spid="78"/>
                                        </p:tgtEl>
                                        <p:attrNameLst>
                                          <p:attrName>r</p:attrName>
                                        </p:attrNameLst>
                                      </p:cBhvr>
                                    </p:animRot>
                                    <p:animRot by="240000">
                                      <p:cBhvr>
                                        <p:cTn id="15" dur="200" fill="hold">
                                          <p:stCondLst>
                                            <p:cond delay="400"/>
                                          </p:stCondLst>
                                        </p:cTn>
                                        <p:tgtEl>
                                          <p:spTgt spid="78"/>
                                        </p:tgtEl>
                                        <p:attrNameLst>
                                          <p:attrName>r</p:attrName>
                                        </p:attrNameLst>
                                      </p:cBhvr>
                                    </p:animRot>
                                    <p:animRot by="-240000">
                                      <p:cBhvr>
                                        <p:cTn id="16" dur="200" fill="hold">
                                          <p:stCondLst>
                                            <p:cond delay="600"/>
                                          </p:stCondLst>
                                        </p:cTn>
                                        <p:tgtEl>
                                          <p:spTgt spid="78"/>
                                        </p:tgtEl>
                                        <p:attrNameLst>
                                          <p:attrName>r</p:attrName>
                                        </p:attrNameLst>
                                      </p:cBhvr>
                                    </p:animRot>
                                    <p:animRot by="120000">
                                      <p:cBhvr>
                                        <p:cTn id="17" dur="200" fill="hold">
                                          <p:stCondLst>
                                            <p:cond delay="800"/>
                                          </p:stCondLst>
                                        </p:cTn>
                                        <p:tgtEl>
                                          <p:spTgt spid="7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0" dirty="0" err="1">
                <a:solidFill>
                  <a:srgbClr val="404040"/>
                </a:solidFill>
                <a:effectLst/>
                <a:latin typeface="Roboto Slab"/>
              </a:rPr>
              <a:t>Sionna</a:t>
            </a:r>
            <a:r>
              <a:rPr lang="zh-CN" altLang="en-US" sz="2400" b="1" i="0" dirty="0">
                <a:solidFill>
                  <a:srgbClr val="404040"/>
                </a:solidFill>
                <a:effectLst/>
                <a:latin typeface="Roboto Slab"/>
              </a:rPr>
              <a:t>中对于散射的设置</a:t>
            </a:r>
            <a:endParaRPr lang="en-US" altLang="zh-CN" sz="2400" b="1" i="0" dirty="0">
              <a:solidFill>
                <a:srgbClr val="404040"/>
              </a:solidFill>
              <a:effectLst/>
              <a:latin typeface="Roboto Slab"/>
            </a:endParaRPr>
          </a:p>
        </p:txBody>
      </p:sp>
      <p:sp>
        <p:nvSpPr>
          <p:cNvPr id="14" name="文本框 13">
            <a:extLst>
              <a:ext uri="{FF2B5EF4-FFF2-40B4-BE49-F238E27FC236}">
                <a16:creationId xmlns:a16="http://schemas.microsoft.com/office/drawing/2014/main" id="{989BB166-7946-449B-A249-87FF95F02549}"/>
              </a:ext>
            </a:extLst>
          </p:cNvPr>
          <p:cNvSpPr txBox="1"/>
          <p:nvPr/>
        </p:nvSpPr>
        <p:spPr>
          <a:xfrm>
            <a:off x="492991" y="1401067"/>
            <a:ext cx="11460883" cy="646331"/>
          </a:xfrm>
          <a:prstGeom prst="rect">
            <a:avLst/>
          </a:prstGeom>
          <a:noFill/>
        </p:spPr>
        <p:txBody>
          <a:bodyPr wrap="square">
            <a:spAutoFit/>
          </a:bodyPr>
          <a:lstStyle/>
          <a:p>
            <a:r>
              <a:rPr lang="en-US" altLang="zh-CN" b="0" i="0" dirty="0" err="1">
                <a:solidFill>
                  <a:srgbClr val="404040"/>
                </a:solidFill>
                <a:effectLst/>
                <a:latin typeface="微软雅黑" panose="020B0503020204020204" pitchFamily="34" charset="-122"/>
                <a:ea typeface="微软雅黑" panose="020B0503020204020204" pitchFamily="34" charset="-122"/>
              </a:rPr>
              <a:t>Sionna</a:t>
            </a:r>
            <a:r>
              <a:rPr lang="zh-CN" altLang="en-US" b="0" i="0" dirty="0">
                <a:solidFill>
                  <a:srgbClr val="404040"/>
                </a:solidFill>
                <a:effectLst/>
                <a:latin typeface="微软雅黑" panose="020B0503020204020204" pitchFamily="34" charset="-122"/>
                <a:ea typeface="微软雅黑" panose="020B0503020204020204" pitchFamily="34" charset="-122"/>
              </a:rPr>
              <a:t>中可以通过相关的参数对是否计算镜面反射、漫反射、折射、衍射进行设置。其中，要</a:t>
            </a:r>
            <a:r>
              <a:rPr lang="zh-CN" altLang="en-US" b="1" i="0" dirty="0">
                <a:solidFill>
                  <a:srgbClr val="C00000"/>
                </a:solidFill>
                <a:effectLst/>
                <a:latin typeface="微软雅黑" panose="020B0503020204020204" pitchFamily="34" charset="-122"/>
                <a:ea typeface="微软雅黑" panose="020B0503020204020204" pitchFamily="34" charset="-122"/>
              </a:rPr>
              <a:t>开启漫反射需要设置漫反射系数。</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26629" name="Picture 5">
            <a:extLst>
              <a:ext uri="{FF2B5EF4-FFF2-40B4-BE49-F238E27FC236}">
                <a16:creationId xmlns:a16="http://schemas.microsoft.com/office/drawing/2014/main" id="{45AE7D25-EF5B-4CD9-9C1D-3277EA4BD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9451" y="2258569"/>
            <a:ext cx="4152452" cy="3198364"/>
          </a:xfrm>
          <a:prstGeom prst="rect">
            <a:avLst/>
          </a:prstGeom>
          <a:noFill/>
          <a:extLst>
            <a:ext uri="{909E8E84-426E-40DD-AFC4-6F175D3DCCD1}">
              <a14:hiddenFill xmlns:a14="http://schemas.microsoft.com/office/drawing/2010/main">
                <a:solidFill>
                  <a:srgbClr val="FFFFFF"/>
                </a:solidFill>
              </a14:hiddenFill>
            </a:ext>
          </a:extLst>
        </p:spPr>
      </p:pic>
      <p:pic>
        <p:nvPicPr>
          <p:cNvPr id="26631" name="Picture 7">
            <a:extLst>
              <a:ext uri="{FF2B5EF4-FFF2-40B4-BE49-F238E27FC236}">
                <a16:creationId xmlns:a16="http://schemas.microsoft.com/office/drawing/2014/main" id="{3184ABC8-869C-443C-8B67-DE71B7D99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015" y="2253538"/>
            <a:ext cx="4152452" cy="3198364"/>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8B460E4D-61C4-4F42-85D4-8AF9BCD744F2}"/>
              </a:ext>
            </a:extLst>
          </p:cNvPr>
          <p:cNvSpPr txBox="1"/>
          <p:nvPr/>
        </p:nvSpPr>
        <p:spPr>
          <a:xfrm>
            <a:off x="492991" y="5531107"/>
            <a:ext cx="11460883"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如上图所示，左图为未开启散射的仿真结果，右图为开启散射的仿真结果。</a:t>
            </a:r>
            <a:r>
              <a:rPr lang="zh-CN" altLang="en-US" b="0" i="0" dirty="0">
                <a:effectLst/>
                <a:latin typeface="微软雅黑" panose="020B0503020204020204" pitchFamily="34" charset="-122"/>
                <a:ea typeface="微软雅黑" panose="020B0503020204020204" pitchFamily="34" charset="-122"/>
              </a:rPr>
              <a:t>与 </a:t>
            </a:r>
            <a:r>
              <a:rPr lang="en-US" altLang="zh-CN" b="0" i="0" dirty="0" err="1">
                <a:effectLst/>
                <a:latin typeface="微软雅黑" panose="020B0503020204020204" pitchFamily="34" charset="-122"/>
                <a:ea typeface="微软雅黑" panose="020B0503020204020204" pitchFamily="34" charset="-122"/>
              </a:rPr>
              <a:t>LoS</a:t>
            </a:r>
            <a:r>
              <a:rPr lang="en-US" altLang="zh-CN" b="0" i="0" dirty="0">
                <a:effectLst/>
                <a:latin typeface="微软雅黑" panose="020B0503020204020204" pitchFamily="34" charset="-122"/>
                <a:ea typeface="微软雅黑" panose="020B0503020204020204" pitchFamily="34" charset="-122"/>
              </a:rPr>
              <a:t> </a:t>
            </a:r>
            <a:r>
              <a:rPr lang="zh-CN" altLang="en-US" b="0" i="0" dirty="0">
                <a:effectLst/>
                <a:latin typeface="微软雅黑" panose="020B0503020204020204" pitchFamily="34" charset="-122"/>
                <a:ea typeface="微软雅黑" panose="020B0503020204020204" pitchFamily="34" charset="-122"/>
              </a:rPr>
              <a:t>和反射路径相比，散射场较弱。峰值信号强度略有下降。这是因为散射系数带走了部分镜面反射能量。</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510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0" dirty="0">
                <a:solidFill>
                  <a:srgbClr val="404040"/>
                </a:solidFill>
                <a:effectLst/>
                <a:latin typeface="Roboto Slab"/>
              </a:rPr>
              <a:t>Radio Map </a:t>
            </a:r>
            <a:r>
              <a:rPr lang="en-US" altLang="zh-CN" sz="2400" b="1" dirty="0">
                <a:solidFill>
                  <a:srgbClr val="404040"/>
                </a:solidFill>
                <a:latin typeface="Roboto Slab"/>
              </a:rPr>
              <a:t>in </a:t>
            </a:r>
            <a:r>
              <a:rPr lang="en-US" altLang="zh-CN" sz="2400" b="1" dirty="0" err="1">
                <a:solidFill>
                  <a:srgbClr val="404040"/>
                </a:solidFill>
                <a:latin typeface="Roboto Slab"/>
              </a:rPr>
              <a:t>Sionna</a:t>
            </a:r>
            <a:r>
              <a:rPr lang="en-US" altLang="zh-CN" sz="2400" b="1" dirty="0">
                <a:solidFill>
                  <a:srgbClr val="404040"/>
                </a:solidFill>
                <a:latin typeface="Roboto Slab"/>
              </a:rPr>
              <a:t> RT</a:t>
            </a:r>
            <a:endParaRPr lang="en-US" altLang="zh-CN" sz="2400" b="1" i="0" dirty="0">
              <a:solidFill>
                <a:srgbClr val="404040"/>
              </a:solidFill>
              <a:effectLst/>
              <a:latin typeface="Roboto Slab"/>
            </a:endParaRPr>
          </a:p>
        </p:txBody>
      </p:sp>
      <p:sp>
        <p:nvSpPr>
          <p:cNvPr id="9" name="文本框 8">
            <a:extLst>
              <a:ext uri="{FF2B5EF4-FFF2-40B4-BE49-F238E27FC236}">
                <a16:creationId xmlns:a16="http://schemas.microsoft.com/office/drawing/2014/main" id="{E8002789-1228-475F-BC56-19E9DF952528}"/>
              </a:ext>
            </a:extLst>
          </p:cNvPr>
          <p:cNvSpPr txBox="1"/>
          <p:nvPr/>
        </p:nvSpPr>
        <p:spPr>
          <a:xfrm>
            <a:off x="495761" y="1496470"/>
            <a:ext cx="11440160" cy="1754326"/>
          </a:xfrm>
          <a:prstGeom prst="rect">
            <a:avLst/>
          </a:prstGeom>
          <a:noFill/>
        </p:spPr>
        <p:txBody>
          <a:bodyPr wrap="square">
            <a:spAutoFit/>
          </a:bodyPr>
          <a:lstStyle/>
          <a:p>
            <a:r>
              <a:rPr lang="en-US" altLang="zh-CN" dirty="0">
                <a:solidFill>
                  <a:srgbClr val="404040"/>
                </a:solidFill>
                <a:latin typeface="微软雅黑" panose="020B0503020204020204" pitchFamily="34" charset="-122"/>
                <a:ea typeface="微软雅黑" panose="020B0503020204020204" pitchFamily="34" charset="-122"/>
              </a:rPr>
              <a:t>Radio Map</a:t>
            </a:r>
            <a:r>
              <a:rPr lang="zh-CN" altLang="en-US" b="0" i="0" dirty="0">
                <a:solidFill>
                  <a:srgbClr val="404040"/>
                </a:solidFill>
                <a:effectLst/>
                <a:latin typeface="微软雅黑" panose="020B0503020204020204" pitchFamily="34" charset="-122"/>
                <a:ea typeface="微软雅黑" panose="020B0503020204020204" pitchFamily="34" charset="-122"/>
              </a:rPr>
              <a:t>描述了</a:t>
            </a:r>
            <a:r>
              <a:rPr lang="zh-CN" altLang="en-US" b="1" i="0" dirty="0">
                <a:solidFill>
                  <a:srgbClr val="404040"/>
                </a:solidFill>
                <a:effectLst/>
                <a:latin typeface="微软雅黑" panose="020B0503020204020204" pitchFamily="34" charset="-122"/>
                <a:ea typeface="微软雅黑" panose="020B0503020204020204" pitchFamily="34" charset="-122"/>
              </a:rPr>
              <a:t>特定发射机在平面上每个点的路径增益、接收信号强度 </a:t>
            </a:r>
            <a:r>
              <a:rPr lang="en-US" altLang="zh-CN" b="1" i="0" dirty="0">
                <a:solidFill>
                  <a:srgbClr val="404040"/>
                </a:solidFill>
                <a:effectLst/>
                <a:latin typeface="微软雅黑" panose="020B0503020204020204" pitchFamily="34" charset="-122"/>
                <a:ea typeface="微软雅黑" panose="020B0503020204020204" pitchFamily="34" charset="-122"/>
              </a:rPr>
              <a:t>(RSS) </a:t>
            </a:r>
            <a:r>
              <a:rPr lang="zh-CN" altLang="en-US" b="1" i="0" dirty="0">
                <a:solidFill>
                  <a:srgbClr val="404040"/>
                </a:solidFill>
                <a:effectLst/>
                <a:latin typeface="微软雅黑" panose="020B0503020204020204" pitchFamily="34" charset="-122"/>
                <a:ea typeface="微软雅黑" panose="020B0503020204020204" pitchFamily="34" charset="-122"/>
              </a:rPr>
              <a:t>或信干噪比 </a:t>
            </a:r>
            <a:r>
              <a:rPr lang="en-US" altLang="zh-CN" b="1" i="0" dirty="0">
                <a:solidFill>
                  <a:srgbClr val="404040"/>
                </a:solidFill>
                <a:effectLst/>
                <a:latin typeface="微软雅黑" panose="020B0503020204020204" pitchFamily="34" charset="-122"/>
                <a:ea typeface="微软雅黑" panose="020B0503020204020204" pitchFamily="34" charset="-122"/>
              </a:rPr>
              <a:t>(SINR) </a:t>
            </a:r>
            <a:r>
              <a:rPr lang="zh-CN" altLang="en-US" b="1" i="0" dirty="0">
                <a:solidFill>
                  <a:srgbClr val="404040"/>
                </a:solidFill>
                <a:effectLst/>
                <a:latin typeface="微软雅黑" panose="020B0503020204020204" pitchFamily="34" charset="-122"/>
                <a:ea typeface="微软雅黑" panose="020B0503020204020204" pitchFamily="34" charset="-122"/>
              </a:rPr>
              <a:t>等指标</a:t>
            </a:r>
            <a:r>
              <a:rPr lang="en-US" altLang="zh-CN" sz="1400" b="1" i="0" dirty="0">
                <a:solidFill>
                  <a:srgbClr val="404040"/>
                </a:solidFill>
                <a:effectLst/>
                <a:latin typeface="微软雅黑" panose="020B0503020204020204" pitchFamily="34" charset="-122"/>
                <a:ea typeface="微软雅黑" panose="020B0503020204020204" pitchFamily="34" charset="-122"/>
              </a:rPr>
              <a:t>[15]</a:t>
            </a:r>
            <a:r>
              <a:rPr lang="zh-CN" altLang="en-US" b="1" i="0" dirty="0">
                <a:solidFill>
                  <a:srgbClr val="404040"/>
                </a:solidFill>
                <a:effectLst/>
                <a:latin typeface="微软雅黑" panose="020B0503020204020204" pitchFamily="34" charset="-122"/>
                <a:ea typeface="微软雅黑" panose="020B0503020204020204" pitchFamily="34" charset="-122"/>
              </a:rPr>
              <a:t>。</a:t>
            </a:r>
            <a:endParaRPr lang="en-US" altLang="zh-CN" b="1" i="0" dirty="0">
              <a:solidFill>
                <a:srgbClr val="404040"/>
              </a:solidFill>
              <a:effectLst/>
              <a:latin typeface="微软雅黑" panose="020B0503020204020204" pitchFamily="34" charset="-122"/>
              <a:ea typeface="微软雅黑" panose="020B0503020204020204" pitchFamily="34" charset="-122"/>
            </a:endParaRPr>
          </a:p>
          <a:p>
            <a:endParaRPr lang="en-US" altLang="zh-CN" dirty="0">
              <a:solidFill>
                <a:srgbClr val="404040"/>
              </a:solidFill>
              <a:latin typeface="微软雅黑" panose="020B0503020204020204" pitchFamily="34" charset="-122"/>
              <a:ea typeface="微软雅黑" panose="020B0503020204020204" pitchFamily="34" charset="-122"/>
            </a:endParaRPr>
          </a:p>
          <a:p>
            <a:r>
              <a:rPr lang="zh-CN" altLang="en-US" b="0" i="0" dirty="0">
                <a:solidFill>
                  <a:srgbClr val="404040"/>
                </a:solidFill>
                <a:effectLst/>
                <a:latin typeface="微软雅黑" panose="020B0503020204020204" pitchFamily="34" charset="-122"/>
                <a:ea typeface="微软雅黑" panose="020B0503020204020204" pitchFamily="34" charset="-122"/>
              </a:rPr>
              <a:t>对于给定的发射机，它将平面上每个点与特定方向的接收机在该点观测到的信道增益、</a:t>
            </a:r>
            <a:r>
              <a:rPr lang="en-US" altLang="zh-CN" b="0" i="0" dirty="0">
                <a:solidFill>
                  <a:srgbClr val="404040"/>
                </a:solidFill>
                <a:effectLst/>
                <a:latin typeface="微软雅黑" panose="020B0503020204020204" pitchFamily="34" charset="-122"/>
                <a:ea typeface="微软雅黑" panose="020B0503020204020204" pitchFamily="34" charset="-122"/>
              </a:rPr>
              <a:t>RSS </a:t>
            </a:r>
            <a:r>
              <a:rPr lang="zh-CN" altLang="en-US" b="0" i="0" dirty="0">
                <a:solidFill>
                  <a:srgbClr val="404040"/>
                </a:solidFill>
                <a:effectLst/>
                <a:latin typeface="微软雅黑" panose="020B0503020204020204" pitchFamily="34" charset="-122"/>
                <a:ea typeface="微软雅黑" panose="020B0503020204020204" pitchFamily="34" charset="-122"/>
              </a:rPr>
              <a:t>或 </a:t>
            </a:r>
            <a:r>
              <a:rPr lang="en-US" altLang="zh-CN" b="0" i="0" dirty="0">
                <a:solidFill>
                  <a:srgbClr val="404040"/>
                </a:solidFill>
                <a:effectLst/>
                <a:latin typeface="微软雅黑" panose="020B0503020204020204" pitchFamily="34" charset="-122"/>
                <a:ea typeface="微软雅黑" panose="020B0503020204020204" pitchFamily="34" charset="-122"/>
              </a:rPr>
              <a:t>SINR </a:t>
            </a:r>
            <a:r>
              <a:rPr lang="zh-CN" altLang="en-US" b="0" i="0" dirty="0">
                <a:solidFill>
                  <a:srgbClr val="404040"/>
                </a:solidFill>
                <a:effectLst/>
                <a:latin typeface="微软雅黑" panose="020B0503020204020204" pitchFamily="34" charset="-122"/>
                <a:ea typeface="微软雅黑" panose="020B0503020204020204" pitchFamily="34" charset="-122"/>
              </a:rPr>
              <a:t>关联起来。</a:t>
            </a:r>
            <a:endParaRPr lang="en-US" altLang="zh-CN" b="0" i="0" dirty="0">
              <a:solidFill>
                <a:srgbClr val="404040"/>
              </a:solidFill>
              <a:effectLst/>
              <a:latin typeface="微软雅黑" panose="020B0503020204020204" pitchFamily="34" charset="-122"/>
              <a:ea typeface="微软雅黑" panose="020B0503020204020204" pitchFamily="34" charset="-122"/>
            </a:endParaRPr>
          </a:p>
          <a:p>
            <a:endParaRPr lang="en-US" altLang="zh-CN" dirty="0">
              <a:solidFill>
                <a:srgbClr val="404040"/>
              </a:solidFill>
              <a:latin typeface="微软雅黑" panose="020B0503020204020204" pitchFamily="34" charset="-122"/>
              <a:ea typeface="微软雅黑" panose="020B0503020204020204" pitchFamily="34" charset="-122"/>
            </a:endParaRPr>
          </a:p>
          <a:p>
            <a:r>
              <a:rPr lang="en-US" altLang="zh-CN" dirty="0">
                <a:solidFill>
                  <a:srgbClr val="404040"/>
                </a:solidFill>
                <a:latin typeface="微软雅黑" panose="020B0503020204020204" pitchFamily="34" charset="-122"/>
                <a:ea typeface="微软雅黑" panose="020B0503020204020204" pitchFamily="34" charset="-122"/>
              </a:rPr>
              <a:t>Radio Map</a:t>
            </a:r>
            <a:r>
              <a:rPr lang="zh-CN" altLang="en-US" b="0" i="0" dirty="0">
                <a:solidFill>
                  <a:srgbClr val="404040"/>
                </a:solidFill>
                <a:effectLst/>
                <a:latin typeface="微软雅黑" panose="020B0503020204020204" pitchFamily="34" charset="-122"/>
                <a:ea typeface="微软雅黑" panose="020B0503020204020204" pitchFamily="34" charset="-122"/>
              </a:rPr>
              <a:t>并非唯一，它取决于发射和接收阵列及其各自的</a:t>
            </a:r>
            <a:r>
              <a:rPr lang="zh-CN" altLang="en-US" b="1" i="0" dirty="0">
                <a:solidFill>
                  <a:srgbClr val="404040"/>
                </a:solidFill>
                <a:effectLst/>
                <a:latin typeface="微软雅黑" panose="020B0503020204020204" pitchFamily="34" charset="-122"/>
                <a:ea typeface="微软雅黑" panose="020B0503020204020204" pitchFamily="34" charset="-122"/>
              </a:rPr>
              <a:t>天线方向图</a:t>
            </a:r>
            <a:r>
              <a:rPr lang="zh-CN" altLang="en-US" b="0" i="0" dirty="0">
                <a:solidFill>
                  <a:srgbClr val="404040"/>
                </a:solidFill>
                <a:effectLst/>
                <a:latin typeface="微软雅黑" panose="020B0503020204020204" pitchFamily="34" charset="-122"/>
                <a:ea typeface="微软雅黑" panose="020B0503020204020204" pitchFamily="34" charset="-122"/>
              </a:rPr>
              <a:t>、</a:t>
            </a:r>
            <a:r>
              <a:rPr lang="zh-CN" altLang="en-US" b="1" i="0" dirty="0">
                <a:solidFill>
                  <a:srgbClr val="404040"/>
                </a:solidFill>
                <a:effectLst/>
                <a:latin typeface="微软雅黑" panose="020B0503020204020204" pitchFamily="34" charset="-122"/>
                <a:ea typeface="微软雅黑" panose="020B0503020204020204" pitchFamily="34" charset="-122"/>
              </a:rPr>
              <a:t>发射和接收方向</a:t>
            </a:r>
            <a:r>
              <a:rPr lang="zh-CN" altLang="en-US" b="0" i="0" dirty="0">
                <a:solidFill>
                  <a:srgbClr val="404040"/>
                </a:solidFill>
                <a:effectLst/>
                <a:latin typeface="微软雅黑" panose="020B0503020204020204" pitchFamily="34" charset="-122"/>
                <a:ea typeface="微软雅黑" panose="020B0503020204020204" pitchFamily="34" charset="-122"/>
              </a:rPr>
              <a:t>，以及</a:t>
            </a:r>
            <a:r>
              <a:rPr lang="zh-CN" altLang="en-US" b="1" i="0" dirty="0">
                <a:effectLst/>
                <a:latin typeface="微软雅黑" panose="020B0503020204020204" pitchFamily="34" charset="-122"/>
                <a:ea typeface="微软雅黑" panose="020B0503020204020204" pitchFamily="34" charset="-122"/>
              </a:rPr>
              <a:t>发射预编码</a:t>
            </a:r>
            <a:r>
              <a:rPr lang="zh-CN" altLang="en-US" b="0" i="0" dirty="0">
                <a:solidFill>
                  <a:srgbClr val="404040"/>
                </a:solidFill>
                <a:effectLst/>
                <a:latin typeface="微软雅黑" panose="020B0503020204020204" pitchFamily="34" charset="-122"/>
                <a:ea typeface="微软雅黑" panose="020B0503020204020204" pitchFamily="34" charset="-122"/>
              </a:rPr>
              <a:t>和</a:t>
            </a:r>
            <a:r>
              <a:rPr lang="zh-CN" altLang="en-US" b="1" i="0" dirty="0">
                <a:effectLst/>
                <a:latin typeface="微软雅黑" panose="020B0503020204020204" pitchFamily="34" charset="-122"/>
                <a:ea typeface="微软雅黑" panose="020B0503020204020204" pitchFamily="34" charset="-122"/>
              </a:rPr>
              <a:t>接收合并向量</a:t>
            </a:r>
            <a:r>
              <a:rPr lang="zh-CN" altLang="en-US" b="0" i="0" dirty="0">
                <a:solidFill>
                  <a:srgbClr val="404040"/>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27650" name="Picture 2">
            <a:extLst>
              <a:ext uri="{FF2B5EF4-FFF2-40B4-BE49-F238E27FC236}">
                <a16:creationId xmlns:a16="http://schemas.microsoft.com/office/drawing/2014/main" id="{95099A7C-0CE1-4EA9-9FA0-30BCD0737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 y="3375240"/>
            <a:ext cx="3283585" cy="277701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3DE5DD71-E535-4A92-8BDB-287F56240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6278" y="3375239"/>
            <a:ext cx="3179444" cy="2688935"/>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BB593383-F2D6-4CFE-A5C7-412D7F7C74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8661" y="3294784"/>
            <a:ext cx="3118465" cy="269753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0608F9BA-9DA5-4992-B317-6ED2A579030E}"/>
              </a:ext>
            </a:extLst>
          </p:cNvPr>
          <p:cNvSpPr txBox="1"/>
          <p:nvPr/>
        </p:nvSpPr>
        <p:spPr>
          <a:xfrm>
            <a:off x="614680" y="6438761"/>
            <a:ext cx="609600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[15] Radio Map — </a:t>
            </a:r>
            <a:r>
              <a:rPr lang="en-US" altLang="zh-CN" sz="1200" dirty="0" err="1">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Sionna</a:t>
            </a:r>
            <a:r>
              <a:rPr lang="en-US" altLang="zh-CN" sz="12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1.0.2 documentation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388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0" dirty="0">
                <a:solidFill>
                  <a:srgbClr val="404040"/>
                </a:solidFill>
                <a:effectLst/>
                <a:latin typeface="Roboto Slab"/>
              </a:rPr>
              <a:t>Radio Map</a:t>
            </a:r>
          </a:p>
        </p:txBody>
      </p:sp>
      <p:sp>
        <p:nvSpPr>
          <p:cNvPr id="9" name="文本框 8">
            <a:extLst>
              <a:ext uri="{FF2B5EF4-FFF2-40B4-BE49-F238E27FC236}">
                <a16:creationId xmlns:a16="http://schemas.microsoft.com/office/drawing/2014/main" id="{E8002789-1228-475F-BC56-19E9DF952528}"/>
              </a:ext>
            </a:extLst>
          </p:cNvPr>
          <p:cNvSpPr txBox="1"/>
          <p:nvPr/>
        </p:nvSpPr>
        <p:spPr>
          <a:xfrm>
            <a:off x="561340" y="1437978"/>
            <a:ext cx="1129538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如下图所示为多个基站的</a:t>
            </a:r>
            <a:r>
              <a:rPr lang="en-US" altLang="zh-CN" dirty="0">
                <a:solidFill>
                  <a:srgbClr val="404040"/>
                </a:solidFill>
                <a:latin typeface="微软雅黑" panose="020B0503020204020204" pitchFamily="34" charset="-122"/>
                <a:ea typeface="微软雅黑" panose="020B0503020204020204" pitchFamily="34" charset="-122"/>
              </a:rPr>
              <a:t>SINR Radio Map,</a:t>
            </a: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pic>
        <p:nvPicPr>
          <p:cNvPr id="28674" name="Picture 2">
            <a:extLst>
              <a:ext uri="{FF2B5EF4-FFF2-40B4-BE49-F238E27FC236}">
                <a16:creationId xmlns:a16="http://schemas.microsoft.com/office/drawing/2014/main" id="{B7D2B1CC-E86D-4940-9404-36E79736B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392" y="1817671"/>
            <a:ext cx="2586448" cy="218742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66663BE-28B4-4D22-9C86-924DDEFA9E8E}"/>
              </a:ext>
            </a:extLst>
          </p:cNvPr>
          <p:cNvSpPr txBox="1"/>
          <p:nvPr/>
        </p:nvSpPr>
        <p:spPr>
          <a:xfrm>
            <a:off x="614680" y="3929718"/>
            <a:ext cx="11295380" cy="369332"/>
          </a:xfrm>
          <a:prstGeom prst="rect">
            <a:avLst/>
          </a:prstGeom>
          <a:noFill/>
        </p:spPr>
        <p:txBody>
          <a:bodyPr wrap="square">
            <a:spAutoFit/>
          </a:bodyPr>
          <a:lstStyle/>
          <a:p>
            <a:r>
              <a:rPr lang="en-US" altLang="zh-CN" dirty="0" err="1">
                <a:solidFill>
                  <a:srgbClr val="404040"/>
                </a:solidFill>
                <a:latin typeface="微软雅黑" panose="020B0503020204020204" pitchFamily="34" charset="-122"/>
                <a:ea typeface="微软雅黑" panose="020B0503020204020204" pitchFamily="34" charset="-122"/>
              </a:rPr>
              <a:t>Sionna</a:t>
            </a:r>
            <a:r>
              <a:rPr lang="en-US" altLang="zh-CN" dirty="0">
                <a:solidFill>
                  <a:srgbClr val="404040"/>
                </a:solidFill>
                <a:latin typeface="微软雅黑" panose="020B0503020204020204" pitchFamily="34" charset="-122"/>
                <a:ea typeface="微软雅黑" panose="020B0503020204020204" pitchFamily="34" charset="-122"/>
              </a:rPr>
              <a:t> RT</a:t>
            </a:r>
            <a:r>
              <a:rPr lang="zh-CN" altLang="en-US" dirty="0">
                <a:solidFill>
                  <a:srgbClr val="404040"/>
                </a:solidFill>
                <a:latin typeface="微软雅黑" panose="020B0503020204020204" pitchFamily="34" charset="-122"/>
                <a:ea typeface="微软雅黑" panose="020B0503020204020204" pitchFamily="34" charset="-122"/>
              </a:rPr>
              <a:t>支持在天线中加入预编码</a:t>
            </a: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pic>
        <p:nvPicPr>
          <p:cNvPr id="28678" name="Picture 6">
            <a:extLst>
              <a:ext uri="{FF2B5EF4-FFF2-40B4-BE49-F238E27FC236}">
                <a16:creationId xmlns:a16="http://schemas.microsoft.com/office/drawing/2014/main" id="{2132C044-F33C-48E8-A539-6D31E113F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38" y="4424374"/>
            <a:ext cx="2487442" cy="215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552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Tutorial of </a:t>
            </a:r>
            <a:r>
              <a:rPr lang="en-US" altLang="zh-CN" dirty="0" err="1"/>
              <a:t>Sionna</a:t>
            </a:r>
            <a:r>
              <a:rPr lang="en-US" altLang="zh-CN" dirty="0"/>
              <a:t> RT</a:t>
            </a:r>
            <a:endParaRPr lang="zh-CN" altLang="en-US" dirty="0"/>
          </a:p>
        </p:txBody>
      </p:sp>
      <p:sp>
        <p:nvSpPr>
          <p:cNvPr id="19" name="矩形 18">
            <a:extLst>
              <a:ext uri="{FF2B5EF4-FFF2-40B4-BE49-F238E27FC236}">
                <a16:creationId xmlns:a16="http://schemas.microsoft.com/office/drawing/2014/main" id="{D424EF4C-0BAF-49C6-930E-F18F1F51E93C}"/>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0" dirty="0">
                <a:solidFill>
                  <a:srgbClr val="404040"/>
                </a:solidFill>
                <a:effectLst/>
                <a:latin typeface="Roboto Slab"/>
              </a:rPr>
              <a:t>Radio Map</a:t>
            </a:r>
          </a:p>
        </p:txBody>
      </p:sp>
      <p:sp>
        <p:nvSpPr>
          <p:cNvPr id="10" name="文本框 9">
            <a:extLst>
              <a:ext uri="{FF2B5EF4-FFF2-40B4-BE49-F238E27FC236}">
                <a16:creationId xmlns:a16="http://schemas.microsoft.com/office/drawing/2014/main" id="{A66663BE-28B4-4D22-9C86-924DDEFA9E8E}"/>
              </a:ext>
            </a:extLst>
          </p:cNvPr>
          <p:cNvSpPr txBox="1"/>
          <p:nvPr/>
        </p:nvSpPr>
        <p:spPr>
          <a:xfrm>
            <a:off x="614680" y="1552278"/>
            <a:ext cx="11295380"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实际场景中的例子</a:t>
            </a: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pic>
        <p:nvPicPr>
          <p:cNvPr id="33794" name="Picture 2">
            <a:extLst>
              <a:ext uri="{FF2B5EF4-FFF2-40B4-BE49-F238E27FC236}">
                <a16:creationId xmlns:a16="http://schemas.microsoft.com/office/drawing/2014/main" id="{56154E98-BD06-4A06-8487-56DCB736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621" y="2167905"/>
            <a:ext cx="5298758" cy="4081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542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en-US" altLang="zh-CN" dirty="0"/>
              <a:t>Contents</a:t>
            </a:r>
            <a:endParaRPr lang="zh-CN" altLang="en-US" dirty="0"/>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34</a:t>
            </a:fld>
            <a:r>
              <a:rPr lang="en-US" altLang="zh-CN" dirty="0">
                <a:solidFill>
                  <a:schemeClr val="accent1">
                    <a:lumMod val="50000"/>
                  </a:schemeClr>
                </a:solidFill>
              </a:rPr>
              <a:t>/45</a:t>
            </a:r>
            <a:endParaRPr lang="zh-CN" altLang="en-US" dirty="0">
              <a:solidFill>
                <a:schemeClr val="accent1">
                  <a:lumMod val="50000"/>
                </a:schemeClr>
              </a:solidFill>
            </a:endParaRPr>
          </a:p>
        </p:txBody>
      </p:sp>
      <p:grpSp>
        <p:nvGrpSpPr>
          <p:cNvPr id="21" name="组合 20"/>
          <p:cNvGrpSpPr/>
          <p:nvPr/>
        </p:nvGrpSpPr>
        <p:grpSpPr>
          <a:xfrm>
            <a:off x="3160609" y="1984612"/>
            <a:ext cx="6493931" cy="2686438"/>
            <a:chOff x="-2765213" y="2423583"/>
            <a:chExt cx="6493931" cy="2686438"/>
          </a:xfrm>
        </p:grpSpPr>
        <p:grpSp>
          <p:nvGrpSpPr>
            <p:cNvPr id="22" name="组合 21"/>
            <p:cNvGrpSpPr/>
            <p:nvPr/>
          </p:nvGrpSpPr>
          <p:grpSpPr>
            <a:xfrm>
              <a:off x="-2765213" y="2423583"/>
              <a:ext cx="5670971" cy="523220"/>
              <a:chOff x="-2765213" y="2423583"/>
              <a:chExt cx="5670971" cy="523220"/>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23583"/>
                <a:ext cx="4963161" cy="523220"/>
              </a:xfrm>
              <a:prstGeom prst="rect">
                <a:avLst/>
              </a:prstGeom>
              <a:noFill/>
            </p:spPr>
            <p:txBody>
              <a:bodyPr wrap="square" rtlCol="0">
                <a:spAutoFit/>
              </a:bodyPr>
              <a:lstStyle/>
              <a:p>
                <a:r>
                  <a:rPr lang="en-US" altLang="zh-CN" sz="2800" b="1" dirty="0">
                    <a:solidFill>
                      <a:srgbClr val="203864"/>
                    </a:solidFill>
                    <a:latin typeface="Times New Roman" panose="02020603050405020304" pitchFamily="18" charset="0"/>
                    <a:cs typeface="Times New Roman" panose="02020603050405020304" pitchFamily="18" charset="0"/>
                  </a:rPr>
                  <a:t>Introduction to Ray Tracing </a:t>
                </a:r>
                <a:endParaRPr lang="zh-CN" altLang="en-US" sz="14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2" name="文本框 31"/>
            <p:cNvSpPr txBox="1"/>
            <p:nvPr/>
          </p:nvSpPr>
          <p:spPr>
            <a:xfrm>
              <a:off x="-2057403" y="3851747"/>
              <a:ext cx="5786121" cy="523220"/>
            </a:xfrm>
            <a:prstGeom prst="rect">
              <a:avLst/>
            </a:prstGeom>
            <a:noFill/>
          </p:spPr>
          <p:txBody>
            <a:bodyPr wrap="square" rtlCol="0">
              <a:spAutoFit/>
            </a:bodyPr>
            <a:lstStyle/>
            <a:p>
              <a:r>
                <a:rPr lang="en-US" altLang="zh-CN" sz="2800" b="1" dirty="0">
                  <a:solidFill>
                    <a:srgbClr val="203864"/>
                  </a:solidFill>
                  <a:latin typeface="Times New Roman" panose="02020603050405020304" pitchFamily="18" charset="0"/>
                  <a:cs typeface="Times New Roman" panose="02020603050405020304" pitchFamily="18" charset="0"/>
                </a:rPr>
                <a:t>Tutorial of </a:t>
              </a:r>
              <a:r>
                <a:rPr lang="en-US" altLang="zh-CN" sz="2800" b="1" dirty="0" err="1">
                  <a:solidFill>
                    <a:srgbClr val="203864"/>
                  </a:solidFill>
                  <a:latin typeface="Times New Roman" panose="02020603050405020304" pitchFamily="18" charset="0"/>
                  <a:cs typeface="Times New Roman" panose="02020603050405020304" pitchFamily="18" charset="0"/>
                </a:rPr>
                <a:t>Sionna</a:t>
              </a:r>
              <a:r>
                <a:rPr lang="en-US" altLang="zh-CN" sz="2800" b="1" dirty="0">
                  <a:solidFill>
                    <a:srgbClr val="203864"/>
                  </a:solidFill>
                  <a:latin typeface="Times New Roman" panose="02020603050405020304" pitchFamily="18" charset="0"/>
                  <a:cs typeface="Times New Roman" panose="02020603050405020304" pitchFamily="18" charset="0"/>
                </a:rPr>
                <a:t> RT</a:t>
              </a:r>
              <a:endParaRPr lang="zh-CN" altLang="en-US" sz="14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5" name="组合 24"/>
            <p:cNvGrpSpPr/>
            <p:nvPr/>
          </p:nvGrpSpPr>
          <p:grpSpPr>
            <a:xfrm>
              <a:off x="-2765213" y="4586801"/>
              <a:ext cx="4407743" cy="523220"/>
              <a:chOff x="-2765213" y="4345499"/>
              <a:chExt cx="4407743" cy="523220"/>
            </a:xfrm>
          </p:grpSpPr>
          <p:sp>
            <p:nvSpPr>
              <p:cNvPr id="29" name="菱形 28"/>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45499"/>
                <a:ext cx="3699933" cy="523220"/>
              </a:xfrm>
              <a:prstGeom prst="rect">
                <a:avLst/>
              </a:prstGeom>
              <a:noFill/>
            </p:spPr>
            <p:txBody>
              <a:bodyPr wrap="square" rtlCol="0">
                <a:spAutoFit/>
              </a:bodyPr>
              <a:lstStyle/>
              <a:p>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MISC</a:t>
                </a:r>
                <a:endParaRPr lang="zh-CN" altLang="en-US"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7" name="文本框 36">
            <a:extLst>
              <a:ext uri="{FF2B5EF4-FFF2-40B4-BE49-F238E27FC236}">
                <a16:creationId xmlns:a16="http://schemas.microsoft.com/office/drawing/2014/main" id="{9D21FA3B-55C9-4165-9697-A6AD006423BF}"/>
              </a:ext>
            </a:extLst>
          </p:cNvPr>
          <p:cNvSpPr txBox="1"/>
          <p:nvPr/>
        </p:nvSpPr>
        <p:spPr>
          <a:xfrm>
            <a:off x="3868419" y="2681946"/>
            <a:ext cx="5214621" cy="523220"/>
          </a:xfrm>
          <a:prstGeom prst="rect">
            <a:avLst/>
          </a:prstGeom>
          <a:noFill/>
        </p:spPr>
        <p:txBody>
          <a:bodyPr wrap="square" rtlCol="0">
            <a:spAutoFit/>
          </a:bodyPr>
          <a:lstStyle/>
          <a:p>
            <a:r>
              <a:rPr lang="en-US" altLang="zh-CN" sz="2800" b="1" dirty="0">
                <a:solidFill>
                  <a:srgbClr val="203864"/>
                </a:solidFill>
                <a:latin typeface="Times New Roman" panose="02020603050405020304" pitchFamily="18" charset="0"/>
                <a:cs typeface="Times New Roman" panose="02020603050405020304" pitchFamily="18" charset="0"/>
              </a:rPr>
              <a:t>Introduction to EM Ray Tracing </a:t>
            </a:r>
            <a:endParaRPr lang="zh-CN" altLang="en-US" sz="14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菱形 16">
            <a:extLst>
              <a:ext uri="{FF2B5EF4-FFF2-40B4-BE49-F238E27FC236}">
                <a16:creationId xmlns:a16="http://schemas.microsoft.com/office/drawing/2014/main" id="{8696FF49-FCA9-44F2-87DE-5D7F428AA982}"/>
              </a:ext>
            </a:extLst>
          </p:cNvPr>
          <p:cNvSpPr/>
          <p:nvPr/>
        </p:nvSpPr>
        <p:spPr>
          <a:xfrm>
            <a:off x="3160609" y="2717815"/>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18" name="菱形 17">
            <a:extLst>
              <a:ext uri="{FF2B5EF4-FFF2-40B4-BE49-F238E27FC236}">
                <a16:creationId xmlns:a16="http://schemas.microsoft.com/office/drawing/2014/main" id="{3CAA9B93-AC14-46D7-AC81-11CD81AB1223}"/>
              </a:ext>
            </a:extLst>
          </p:cNvPr>
          <p:cNvSpPr/>
          <p:nvPr/>
        </p:nvSpPr>
        <p:spPr>
          <a:xfrm>
            <a:off x="3160609" y="3432388"/>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63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MISC</a:t>
            </a:r>
            <a:endParaRPr lang="zh-CN" altLang="en-US" dirty="0"/>
          </a:p>
        </p:txBody>
      </p:sp>
      <p:sp>
        <p:nvSpPr>
          <p:cNvPr id="9" name="文本框 8">
            <a:extLst>
              <a:ext uri="{FF2B5EF4-FFF2-40B4-BE49-F238E27FC236}">
                <a16:creationId xmlns:a16="http://schemas.microsoft.com/office/drawing/2014/main" id="{E8002789-1228-475F-BC56-19E9DF952528}"/>
              </a:ext>
            </a:extLst>
          </p:cNvPr>
          <p:cNvSpPr txBox="1"/>
          <p:nvPr/>
        </p:nvSpPr>
        <p:spPr>
          <a:xfrm>
            <a:off x="525169" y="1006228"/>
            <a:ext cx="11295380" cy="369332"/>
          </a:xfrm>
          <a:prstGeom prst="rect">
            <a:avLst/>
          </a:prstGeom>
          <a:noFill/>
        </p:spPr>
        <p:txBody>
          <a:bodyPr wrap="square">
            <a:spAutoFit/>
          </a:bodyPr>
          <a:lstStyle/>
          <a:p>
            <a:r>
              <a:rPr lang="en-US" altLang="zh-CN" dirty="0">
                <a:solidFill>
                  <a:srgbClr val="404040"/>
                </a:solidFill>
                <a:latin typeface="微软雅黑" panose="020B0503020204020204" pitchFamily="34" charset="-122"/>
                <a:ea typeface="微软雅黑" panose="020B0503020204020204" pitchFamily="34" charset="-122"/>
              </a:rPr>
              <a:t>1. </a:t>
            </a:r>
            <a:r>
              <a:rPr lang="zh-CN" altLang="en-US" dirty="0">
                <a:solidFill>
                  <a:srgbClr val="404040"/>
                </a:solidFill>
                <a:latin typeface="微软雅黑" panose="020B0503020204020204" pitchFamily="34" charset="-122"/>
                <a:ea typeface="微软雅黑" panose="020B0503020204020204" pitchFamily="34" charset="-122"/>
              </a:rPr>
              <a:t>更通俗的电磁波理解，一根旋转的杆？</a:t>
            </a: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92B86C25-DE50-4353-8D8D-67700A826F43}"/>
              </a:ext>
            </a:extLst>
          </p:cNvPr>
          <p:cNvGrpSpPr/>
          <p:nvPr/>
        </p:nvGrpSpPr>
        <p:grpSpPr>
          <a:xfrm>
            <a:off x="5010809" y="1448339"/>
            <a:ext cx="1958340" cy="1939140"/>
            <a:chOff x="5193689" y="1558440"/>
            <a:chExt cx="1958340" cy="1939140"/>
          </a:xfrm>
        </p:grpSpPr>
        <p:cxnSp>
          <p:nvCxnSpPr>
            <p:cNvPr id="3" name="直接箭头连接符 2">
              <a:extLst>
                <a:ext uri="{FF2B5EF4-FFF2-40B4-BE49-F238E27FC236}">
                  <a16:creationId xmlns:a16="http://schemas.microsoft.com/office/drawing/2014/main" id="{90B78250-28DE-41F3-ABBD-D4999F1324D4}"/>
                </a:ext>
              </a:extLst>
            </p:cNvPr>
            <p:cNvCxnSpPr>
              <a:cxnSpLocks/>
              <a:endCxn id="8" idx="7"/>
            </p:cNvCxnSpPr>
            <p:nvPr/>
          </p:nvCxnSpPr>
          <p:spPr>
            <a:xfrm flipV="1">
              <a:off x="6172859" y="1842420"/>
              <a:ext cx="692378" cy="683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椭圆 7">
              <a:extLst>
                <a:ext uri="{FF2B5EF4-FFF2-40B4-BE49-F238E27FC236}">
                  <a16:creationId xmlns:a16="http://schemas.microsoft.com/office/drawing/2014/main" id="{006C0C74-EEB0-48CE-84A2-1313F2C7C41A}"/>
                </a:ext>
              </a:extLst>
            </p:cNvPr>
            <p:cNvSpPr/>
            <p:nvPr/>
          </p:nvSpPr>
          <p:spPr>
            <a:xfrm>
              <a:off x="5193689" y="1558440"/>
              <a:ext cx="1958340" cy="19391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1" name="对象 30">
            <a:extLst>
              <a:ext uri="{FF2B5EF4-FFF2-40B4-BE49-F238E27FC236}">
                <a16:creationId xmlns:a16="http://schemas.microsoft.com/office/drawing/2014/main" id="{003AFD39-728D-4417-83C6-B90983F09EA1}"/>
              </a:ext>
            </a:extLst>
          </p:cNvPr>
          <p:cNvGraphicFramePr>
            <a:graphicFrameLocks noChangeAspect="1"/>
          </p:cNvGraphicFramePr>
          <p:nvPr>
            <p:extLst>
              <p:ext uri="{D42A27DB-BD31-4B8C-83A1-F6EECF244321}">
                <p14:modId xmlns:p14="http://schemas.microsoft.com/office/powerpoint/2010/main" val="1605046771"/>
              </p:ext>
            </p:extLst>
          </p:nvPr>
        </p:nvGraphicFramePr>
        <p:xfrm>
          <a:off x="6714157" y="1324332"/>
          <a:ext cx="509984" cy="407987"/>
        </p:xfrm>
        <a:graphic>
          <a:graphicData uri="http://schemas.openxmlformats.org/presentationml/2006/ole">
            <mc:AlternateContent xmlns:mc="http://schemas.openxmlformats.org/markup-compatibility/2006">
              <mc:Choice xmlns:v="urn:schemas-microsoft-com:vml" Requires="v">
                <p:oleObj spid="_x0000_s31764" name="Equation" r:id="rId4" imgW="253800" imgH="203040" progId="Equation.DSMT4">
                  <p:embed/>
                </p:oleObj>
              </mc:Choice>
              <mc:Fallback>
                <p:oleObj name="Equation" r:id="rId4" imgW="253800" imgH="203040" progId="Equation.DSMT4">
                  <p:embed/>
                  <p:pic>
                    <p:nvPicPr>
                      <p:cNvPr id="0" name=""/>
                      <p:cNvPicPr/>
                      <p:nvPr/>
                    </p:nvPicPr>
                    <p:blipFill>
                      <a:blip r:embed="rId5"/>
                      <a:stretch>
                        <a:fillRect/>
                      </a:stretch>
                    </p:blipFill>
                    <p:spPr>
                      <a:xfrm>
                        <a:off x="6714157" y="1324332"/>
                        <a:ext cx="509984" cy="407987"/>
                      </a:xfrm>
                      <a:prstGeom prst="rect">
                        <a:avLst/>
                      </a:prstGeom>
                    </p:spPr>
                  </p:pic>
                </p:oleObj>
              </mc:Fallback>
            </mc:AlternateContent>
          </a:graphicData>
        </a:graphic>
      </p:graphicFrame>
      <p:sp>
        <p:nvSpPr>
          <p:cNvPr id="35" name="文本框 34">
            <a:extLst>
              <a:ext uri="{FF2B5EF4-FFF2-40B4-BE49-F238E27FC236}">
                <a16:creationId xmlns:a16="http://schemas.microsoft.com/office/drawing/2014/main" id="{2A745377-F738-4642-B516-E2D5D330DD07}"/>
              </a:ext>
            </a:extLst>
          </p:cNvPr>
          <p:cNvSpPr txBox="1"/>
          <p:nvPr/>
        </p:nvSpPr>
        <p:spPr>
          <a:xfrm>
            <a:off x="509929" y="4284703"/>
            <a:ext cx="11295380" cy="369332"/>
          </a:xfrm>
          <a:prstGeom prst="rect">
            <a:avLst/>
          </a:prstGeom>
          <a:noFill/>
        </p:spPr>
        <p:txBody>
          <a:bodyPr wrap="square">
            <a:spAutoFit/>
          </a:bodyPr>
          <a:lstStyle/>
          <a:p>
            <a:r>
              <a:rPr lang="en-US" altLang="zh-CN" dirty="0">
                <a:solidFill>
                  <a:srgbClr val="404040"/>
                </a:solidFill>
                <a:latin typeface="微软雅黑" panose="020B0503020204020204" pitchFamily="34" charset="-122"/>
                <a:ea typeface="微软雅黑" panose="020B0503020204020204" pitchFamily="34" charset="-122"/>
              </a:rPr>
              <a:t>3</a:t>
            </a:r>
            <a:r>
              <a:rPr lang="en-US" altLang="zh-CN" b="0" i="0" dirty="0">
                <a:solidFill>
                  <a:srgbClr val="404040"/>
                </a:solidFill>
                <a:effectLst/>
                <a:latin typeface="微软雅黑" panose="020B0503020204020204" pitchFamily="34" charset="-122"/>
                <a:ea typeface="微软雅黑" panose="020B0503020204020204" pitchFamily="34" charset="-122"/>
              </a:rPr>
              <a:t>. Ray Tracing</a:t>
            </a:r>
            <a:r>
              <a:rPr lang="zh-CN" altLang="en-US" b="0" i="0" dirty="0">
                <a:solidFill>
                  <a:srgbClr val="404040"/>
                </a:solidFill>
                <a:effectLst/>
                <a:latin typeface="微软雅黑" panose="020B0503020204020204" pitchFamily="34" charset="-122"/>
                <a:ea typeface="微软雅黑" panose="020B0503020204020204" pitchFamily="34" charset="-122"/>
              </a:rPr>
              <a:t>这样一些从源发出的射线真的有能力建模电磁场？电磁场不是空间中四面八方都有的东西吗？</a:t>
            </a: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43753AD-C2F6-473C-B532-82777B451774}"/>
              </a:ext>
            </a:extLst>
          </p:cNvPr>
          <p:cNvSpPr txBox="1"/>
          <p:nvPr/>
        </p:nvSpPr>
        <p:spPr>
          <a:xfrm>
            <a:off x="525168" y="3429000"/>
            <a:ext cx="11362031" cy="369332"/>
          </a:xfrm>
          <a:prstGeom prst="rect">
            <a:avLst/>
          </a:prstGeom>
          <a:noFill/>
        </p:spPr>
        <p:txBody>
          <a:bodyPr wrap="square">
            <a:spAutoFit/>
          </a:bodyPr>
          <a:lstStyle/>
          <a:p>
            <a:r>
              <a:rPr lang="en-US" altLang="zh-CN" b="0" i="0" dirty="0">
                <a:solidFill>
                  <a:srgbClr val="404040"/>
                </a:solidFill>
                <a:effectLst/>
                <a:latin typeface="微软雅黑" panose="020B0503020204020204" pitchFamily="34" charset="-122"/>
                <a:ea typeface="微软雅黑" panose="020B0503020204020204" pitchFamily="34" charset="-122"/>
              </a:rPr>
              <a:t>2. Radio Map</a:t>
            </a:r>
            <a:r>
              <a:rPr lang="zh-CN" altLang="en-US" b="0" i="0" dirty="0">
                <a:solidFill>
                  <a:srgbClr val="404040"/>
                </a:solidFill>
                <a:effectLst/>
                <a:latin typeface="微软雅黑" panose="020B0503020204020204" pitchFamily="34" charset="-122"/>
                <a:ea typeface="微软雅黑" panose="020B0503020204020204" pitchFamily="34" charset="-122"/>
              </a:rPr>
              <a:t>究竟建模的是什么？是空间中的真实电磁场分布？还是一个与接收设备有关的电磁量？</a:t>
            </a: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1A65EF4E-2D95-40B7-B19A-5AFFC82DCF8C}"/>
              </a:ext>
            </a:extLst>
          </p:cNvPr>
          <p:cNvSpPr txBox="1"/>
          <p:nvPr/>
        </p:nvSpPr>
        <p:spPr>
          <a:xfrm>
            <a:off x="3146449" y="3854578"/>
            <a:ext cx="6052820" cy="369332"/>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基带估测信道 </a:t>
            </a:r>
            <a:r>
              <a:rPr lang="en-US" altLang="zh-CN" b="0" i="0" dirty="0">
                <a:solidFill>
                  <a:srgbClr val="404040"/>
                </a:solidFill>
                <a:effectLst/>
                <a:latin typeface="微软雅黑" panose="020B0503020204020204" pitchFamily="34" charset="-122"/>
                <a:ea typeface="微软雅黑" panose="020B0503020204020204" pitchFamily="34" charset="-122"/>
              </a:rPr>
              <a:t>= </a:t>
            </a:r>
            <a:r>
              <a:rPr lang="zh-CN" altLang="en-US" b="0" i="0" dirty="0">
                <a:solidFill>
                  <a:srgbClr val="C00000"/>
                </a:solidFill>
                <a:effectLst/>
                <a:latin typeface="微软雅黑" panose="020B0503020204020204" pitchFamily="34" charset="-122"/>
                <a:ea typeface="微软雅黑" panose="020B0503020204020204" pitchFamily="34" charset="-122"/>
              </a:rPr>
              <a:t>空口信道 </a:t>
            </a:r>
            <a:r>
              <a:rPr lang="en-US" altLang="zh-CN" b="0" i="0" dirty="0">
                <a:solidFill>
                  <a:srgbClr val="404040"/>
                </a:solidFill>
                <a:effectLst/>
                <a:latin typeface="微软雅黑" panose="020B0503020204020204" pitchFamily="34" charset="-122"/>
                <a:ea typeface="微软雅黑" panose="020B0503020204020204" pitchFamily="34" charset="-122"/>
              </a:rPr>
              <a:t>x </a:t>
            </a:r>
            <a:r>
              <a:rPr lang="zh-CN" altLang="en-US" dirty="0">
                <a:solidFill>
                  <a:srgbClr val="404040"/>
                </a:solidFill>
                <a:latin typeface="微软雅黑" panose="020B0503020204020204" pitchFamily="34" charset="-122"/>
                <a:ea typeface="微软雅黑" panose="020B0503020204020204" pitchFamily="34" charset="-122"/>
              </a:rPr>
              <a:t>硬件影响（位姿、材料、算法）</a:t>
            </a: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pic>
        <p:nvPicPr>
          <p:cNvPr id="31749" name="Picture 5" descr="相控阵雷达“相控”原理---多张动画示意图完美解释 - 广东中科新微安全科技有限公司">
            <a:extLst>
              <a:ext uri="{FF2B5EF4-FFF2-40B4-BE49-F238E27FC236}">
                <a16:creationId xmlns:a16="http://schemas.microsoft.com/office/drawing/2014/main" id="{FDFAFAA3-E820-4960-9FCD-17D39053F9F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224141" y="5112149"/>
            <a:ext cx="1430808" cy="1542651"/>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B6693218-7704-460F-ACE1-4C540A7DDCF5}"/>
              </a:ext>
            </a:extLst>
          </p:cNvPr>
          <p:cNvSpPr txBox="1"/>
          <p:nvPr/>
        </p:nvSpPr>
        <p:spPr>
          <a:xfrm>
            <a:off x="746149" y="4745957"/>
            <a:ext cx="1129538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干涉</a:t>
            </a:r>
            <a:r>
              <a:rPr lang="en-US" altLang="zh-CN" dirty="0">
                <a:solidFill>
                  <a:srgbClr val="404040"/>
                </a:solidFill>
                <a:latin typeface="微软雅黑" panose="020B0503020204020204" pitchFamily="34" charset="-122"/>
                <a:ea typeface="微软雅黑" panose="020B0503020204020204" pitchFamily="34" charset="-122"/>
              </a:rPr>
              <a:t>-&gt;</a:t>
            </a:r>
            <a:r>
              <a:rPr lang="zh-CN" altLang="en-US" dirty="0">
                <a:solidFill>
                  <a:srgbClr val="404040"/>
                </a:solidFill>
                <a:latin typeface="微软雅黑" panose="020B0503020204020204" pitchFamily="34" charset="-122"/>
                <a:ea typeface="微软雅黑" panose="020B0503020204020204" pitchFamily="34" charset="-122"/>
              </a:rPr>
              <a:t>相控阵</a:t>
            </a:r>
            <a:r>
              <a:rPr lang="en-US" altLang="zh-CN" dirty="0">
                <a:solidFill>
                  <a:srgbClr val="404040"/>
                </a:solidFill>
                <a:latin typeface="微软雅黑" panose="020B0503020204020204" pitchFamily="34" charset="-122"/>
                <a:ea typeface="微软雅黑" panose="020B0503020204020204" pitchFamily="34" charset="-122"/>
              </a:rPr>
              <a:t>-&gt;</a:t>
            </a:r>
            <a:r>
              <a:rPr lang="zh-CN" altLang="en-US" dirty="0">
                <a:solidFill>
                  <a:srgbClr val="404040"/>
                </a:solidFill>
                <a:latin typeface="微软雅黑" panose="020B0503020204020204" pitchFamily="34" charset="-122"/>
                <a:ea typeface="微软雅黑" panose="020B0503020204020204" pitchFamily="34" charset="-122"/>
              </a:rPr>
              <a:t>惠更斯原理</a:t>
            </a:r>
            <a:r>
              <a:rPr lang="en-US" altLang="zh-CN" dirty="0">
                <a:solidFill>
                  <a:srgbClr val="404040"/>
                </a:solidFill>
                <a:latin typeface="微软雅黑" panose="020B0503020204020204" pitchFamily="34" charset="-122"/>
                <a:ea typeface="微软雅黑" panose="020B0503020204020204" pitchFamily="34" charset="-122"/>
              </a:rPr>
              <a:t>-&gt;</a:t>
            </a:r>
            <a:r>
              <a:rPr lang="zh-CN" altLang="en-US" dirty="0">
                <a:solidFill>
                  <a:srgbClr val="404040"/>
                </a:solidFill>
                <a:latin typeface="微软雅黑" panose="020B0503020204020204" pitchFamily="34" charset="-122"/>
                <a:ea typeface="微软雅黑" panose="020B0503020204020204" pitchFamily="34" charset="-122"/>
              </a:rPr>
              <a:t>墙面</a:t>
            </a:r>
            <a:r>
              <a:rPr lang="en-US" altLang="zh-CN" dirty="0">
                <a:solidFill>
                  <a:srgbClr val="404040"/>
                </a:solidFill>
                <a:latin typeface="微软雅黑" panose="020B0503020204020204" pitchFamily="34" charset="-122"/>
                <a:ea typeface="微软雅黑" panose="020B0503020204020204" pitchFamily="34" charset="-122"/>
              </a:rPr>
              <a:t>-&gt;</a:t>
            </a:r>
            <a:r>
              <a:rPr lang="zh-CN" altLang="en-US" dirty="0">
                <a:solidFill>
                  <a:srgbClr val="404040"/>
                </a:solidFill>
                <a:latin typeface="微软雅黑" panose="020B0503020204020204" pitchFamily="34" charset="-122"/>
                <a:ea typeface="微软雅黑" panose="020B0503020204020204" pitchFamily="34" charset="-122"/>
              </a:rPr>
              <a:t>定向模型？</a:t>
            </a: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1503AAD9-AAF9-406C-8EDA-E69F398D1C09}"/>
              </a:ext>
            </a:extLst>
          </p:cNvPr>
          <p:cNvPicPr>
            <a:picLocks noChangeAspect="1"/>
          </p:cNvPicPr>
          <p:nvPr/>
        </p:nvPicPr>
        <p:blipFill>
          <a:blip r:embed="rId7"/>
          <a:stretch>
            <a:fillRect/>
          </a:stretch>
        </p:blipFill>
        <p:spPr>
          <a:xfrm>
            <a:off x="1303020" y="5200306"/>
            <a:ext cx="2983663" cy="1507169"/>
          </a:xfrm>
          <a:prstGeom prst="rect">
            <a:avLst/>
          </a:prstGeom>
        </p:spPr>
      </p:pic>
      <p:pic>
        <p:nvPicPr>
          <p:cNvPr id="31761" name="Picture 17" descr="惠更斯原理：衍射 - 知乎">
            <a:extLst>
              <a:ext uri="{FF2B5EF4-FFF2-40B4-BE49-F238E27FC236}">
                <a16:creationId xmlns:a16="http://schemas.microsoft.com/office/drawing/2014/main" id="{A51D52FD-5212-43F3-82D1-FE849D2FE2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2536" y="5233582"/>
            <a:ext cx="2281621" cy="1356297"/>
          </a:xfrm>
          <a:prstGeom prst="rect">
            <a:avLst/>
          </a:prstGeom>
          <a:noFill/>
          <a:extLst>
            <a:ext uri="{909E8E84-426E-40DD-AFC4-6F175D3DCCD1}">
              <a14:hiddenFill xmlns:a14="http://schemas.microsoft.com/office/drawing/2010/main">
                <a:solidFill>
                  <a:srgbClr val="FFFFFF"/>
                </a:solidFill>
              </a14:hiddenFill>
            </a:ext>
          </a:extLst>
        </p:spPr>
      </p:pic>
      <p:pic>
        <p:nvPicPr>
          <p:cNvPr id="40" name="图片 39">
            <a:extLst>
              <a:ext uri="{FF2B5EF4-FFF2-40B4-BE49-F238E27FC236}">
                <a16:creationId xmlns:a16="http://schemas.microsoft.com/office/drawing/2014/main" id="{41E8A1A8-9E91-4941-8B35-2F12AA9CCA4A}"/>
              </a:ext>
            </a:extLst>
          </p:cNvPr>
          <p:cNvPicPr>
            <a:picLocks noChangeAspect="1"/>
          </p:cNvPicPr>
          <p:nvPr/>
        </p:nvPicPr>
        <p:blipFill>
          <a:blip r:embed="rId9"/>
          <a:stretch>
            <a:fillRect/>
          </a:stretch>
        </p:blipFill>
        <p:spPr>
          <a:xfrm>
            <a:off x="9430724" y="5062614"/>
            <a:ext cx="1971632" cy="1592186"/>
          </a:xfrm>
          <a:prstGeom prst="rect">
            <a:avLst/>
          </a:prstGeom>
        </p:spPr>
      </p:pic>
    </p:spTree>
    <p:extLst>
      <p:ext uri="{BB962C8B-B14F-4D97-AF65-F5344CB8AC3E}">
        <p14:creationId xmlns:p14="http://schemas.microsoft.com/office/powerpoint/2010/main" val="1707136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MISC</a:t>
            </a:r>
            <a:endParaRPr lang="zh-CN" altLang="en-US" dirty="0"/>
          </a:p>
        </p:txBody>
      </p:sp>
      <p:grpSp>
        <p:nvGrpSpPr>
          <p:cNvPr id="32" name="组合 31">
            <a:extLst>
              <a:ext uri="{FF2B5EF4-FFF2-40B4-BE49-F238E27FC236}">
                <a16:creationId xmlns:a16="http://schemas.microsoft.com/office/drawing/2014/main" id="{92B86C25-DE50-4353-8D8D-67700A826F43}"/>
              </a:ext>
            </a:extLst>
          </p:cNvPr>
          <p:cNvGrpSpPr/>
          <p:nvPr/>
        </p:nvGrpSpPr>
        <p:grpSpPr>
          <a:xfrm>
            <a:off x="4886960" y="1774996"/>
            <a:ext cx="1958340" cy="1939140"/>
            <a:chOff x="5193689" y="1558440"/>
            <a:chExt cx="1958340" cy="1939140"/>
          </a:xfrm>
        </p:grpSpPr>
        <p:cxnSp>
          <p:nvCxnSpPr>
            <p:cNvPr id="3" name="直接箭头连接符 2">
              <a:extLst>
                <a:ext uri="{FF2B5EF4-FFF2-40B4-BE49-F238E27FC236}">
                  <a16:creationId xmlns:a16="http://schemas.microsoft.com/office/drawing/2014/main" id="{90B78250-28DE-41F3-ABBD-D4999F1324D4}"/>
                </a:ext>
              </a:extLst>
            </p:cNvPr>
            <p:cNvCxnSpPr>
              <a:cxnSpLocks/>
              <a:endCxn id="8" idx="7"/>
            </p:cNvCxnSpPr>
            <p:nvPr/>
          </p:nvCxnSpPr>
          <p:spPr>
            <a:xfrm flipV="1">
              <a:off x="6172859" y="1842420"/>
              <a:ext cx="692378" cy="683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椭圆 7">
              <a:extLst>
                <a:ext uri="{FF2B5EF4-FFF2-40B4-BE49-F238E27FC236}">
                  <a16:creationId xmlns:a16="http://schemas.microsoft.com/office/drawing/2014/main" id="{006C0C74-EEB0-48CE-84A2-1313F2C7C41A}"/>
                </a:ext>
              </a:extLst>
            </p:cNvPr>
            <p:cNvSpPr/>
            <p:nvPr/>
          </p:nvSpPr>
          <p:spPr>
            <a:xfrm>
              <a:off x="5193689" y="1558440"/>
              <a:ext cx="1958340" cy="19391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2A745377-F738-4642-B516-E2D5D330DD07}"/>
              </a:ext>
            </a:extLst>
          </p:cNvPr>
          <p:cNvSpPr txBox="1"/>
          <p:nvPr/>
        </p:nvSpPr>
        <p:spPr>
          <a:xfrm>
            <a:off x="517549" y="997676"/>
            <a:ext cx="11295380" cy="369332"/>
          </a:xfrm>
          <a:prstGeom prst="rect">
            <a:avLst/>
          </a:prstGeom>
          <a:noFill/>
        </p:spPr>
        <p:txBody>
          <a:bodyPr wrap="square">
            <a:spAutoFit/>
          </a:bodyPr>
          <a:lstStyle/>
          <a:p>
            <a:r>
              <a:rPr lang="en-US" altLang="zh-CN" dirty="0">
                <a:solidFill>
                  <a:srgbClr val="404040"/>
                </a:solidFill>
                <a:latin typeface="微软雅黑" panose="020B0503020204020204" pitchFamily="34" charset="-122"/>
                <a:ea typeface="微软雅黑" panose="020B0503020204020204" pitchFamily="34" charset="-122"/>
              </a:rPr>
              <a:t>4. </a:t>
            </a:r>
            <a:r>
              <a:rPr lang="zh-CN" altLang="en-US" dirty="0">
                <a:solidFill>
                  <a:srgbClr val="404040"/>
                </a:solidFill>
                <a:latin typeface="微软雅黑" panose="020B0503020204020204" pitchFamily="34" charset="-122"/>
                <a:ea typeface="微软雅黑" panose="020B0503020204020204" pitchFamily="34" charset="-122"/>
              </a:rPr>
              <a:t>接收信号的相位可能是所有方向多径的叠加，</a:t>
            </a:r>
            <a:r>
              <a:rPr lang="en-US" altLang="zh-CN" dirty="0">
                <a:solidFill>
                  <a:srgbClr val="404040"/>
                </a:solidFill>
                <a:latin typeface="微软雅黑" panose="020B0503020204020204" pitchFamily="34" charset="-122"/>
                <a:ea typeface="微软雅黑" panose="020B0503020204020204" pitchFamily="34" charset="-122"/>
              </a:rPr>
              <a:t>Tracing</a:t>
            </a:r>
            <a:r>
              <a:rPr lang="zh-CN" altLang="en-US" dirty="0">
                <a:solidFill>
                  <a:srgbClr val="404040"/>
                </a:solidFill>
                <a:latin typeface="微软雅黑" panose="020B0503020204020204" pitchFamily="34" charset="-122"/>
                <a:ea typeface="微软雅黑" panose="020B0503020204020204" pitchFamily="34" charset="-122"/>
              </a:rPr>
              <a:t>的几条射线是否对</a:t>
            </a:r>
            <a:r>
              <a:rPr lang="zh-CN" altLang="en-US" b="1" dirty="0">
                <a:solidFill>
                  <a:srgbClr val="404040"/>
                </a:solidFill>
                <a:latin typeface="微软雅黑" panose="020B0503020204020204" pitchFamily="34" charset="-122"/>
                <a:ea typeface="微软雅黑" panose="020B0503020204020204" pitchFamily="34" charset="-122"/>
              </a:rPr>
              <a:t>相位和幅度的估计误差</a:t>
            </a:r>
            <a:r>
              <a:rPr lang="zh-CN" altLang="en-US" dirty="0">
                <a:solidFill>
                  <a:srgbClr val="404040"/>
                </a:solidFill>
                <a:latin typeface="微软雅黑" panose="020B0503020204020204" pitchFamily="34" charset="-122"/>
                <a:ea typeface="微软雅黑" panose="020B0503020204020204" pitchFamily="34" charset="-122"/>
              </a:rPr>
              <a:t>过大？</a:t>
            </a:r>
            <a:endParaRPr lang="en-US" altLang="zh-CN" dirty="0">
              <a:solidFill>
                <a:srgbClr val="404040"/>
              </a:solidFill>
              <a:latin typeface="微软雅黑" panose="020B0503020204020204" pitchFamily="34" charset="-122"/>
              <a:ea typeface="微软雅黑" panose="020B0503020204020204" pitchFamily="34" charset="-122"/>
            </a:endParaRPr>
          </a:p>
        </p:txBody>
      </p:sp>
      <p:pic>
        <p:nvPicPr>
          <p:cNvPr id="31749" name="Picture 5" descr="相控阵雷达“相控”原理---多张动画示意图完美解释 - 广东中科新微安全科技有限公司">
            <a:extLst>
              <a:ext uri="{FF2B5EF4-FFF2-40B4-BE49-F238E27FC236}">
                <a16:creationId xmlns:a16="http://schemas.microsoft.com/office/drawing/2014/main" id="{FDFAFAA3-E820-4960-9FCD-17D39053F9F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55040" y="1774996"/>
            <a:ext cx="1858621" cy="200390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箭头连接符 12">
            <a:extLst>
              <a:ext uri="{FF2B5EF4-FFF2-40B4-BE49-F238E27FC236}">
                <a16:creationId xmlns:a16="http://schemas.microsoft.com/office/drawing/2014/main" id="{9CB7A413-7C49-4578-8C74-6FE7C7302564}"/>
              </a:ext>
            </a:extLst>
          </p:cNvPr>
          <p:cNvCxnSpPr>
            <a:cxnSpLocks/>
          </p:cNvCxnSpPr>
          <p:nvPr/>
        </p:nvCxnSpPr>
        <p:spPr>
          <a:xfrm flipV="1">
            <a:off x="5866130" y="2614238"/>
            <a:ext cx="692378" cy="128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F532439A-25B9-4CF6-9E74-D73767663CB0}"/>
              </a:ext>
            </a:extLst>
          </p:cNvPr>
          <p:cNvCxnSpPr>
            <a:cxnSpLocks/>
          </p:cNvCxnSpPr>
          <p:nvPr/>
        </p:nvCxnSpPr>
        <p:spPr>
          <a:xfrm flipV="1">
            <a:off x="5866130" y="1992794"/>
            <a:ext cx="1350010" cy="749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椭圆 21">
            <a:extLst>
              <a:ext uri="{FF2B5EF4-FFF2-40B4-BE49-F238E27FC236}">
                <a16:creationId xmlns:a16="http://schemas.microsoft.com/office/drawing/2014/main" id="{8D0628C3-0F0A-4741-9CB5-F9379EE69591}"/>
              </a:ext>
            </a:extLst>
          </p:cNvPr>
          <p:cNvSpPr/>
          <p:nvPr/>
        </p:nvSpPr>
        <p:spPr>
          <a:xfrm>
            <a:off x="8531807" y="1839761"/>
            <a:ext cx="1958340" cy="19391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E3F75509-9231-49A3-B202-073933383A52}"/>
              </a:ext>
            </a:extLst>
          </p:cNvPr>
          <p:cNvCxnSpPr>
            <a:cxnSpLocks/>
          </p:cNvCxnSpPr>
          <p:nvPr/>
        </p:nvCxnSpPr>
        <p:spPr>
          <a:xfrm>
            <a:off x="9510977" y="2807351"/>
            <a:ext cx="2197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7CE09347-D6F8-4E26-B5B5-DD10CC41A980}"/>
              </a:ext>
            </a:extLst>
          </p:cNvPr>
          <p:cNvCxnSpPr>
            <a:cxnSpLocks/>
          </p:cNvCxnSpPr>
          <p:nvPr/>
        </p:nvCxnSpPr>
        <p:spPr>
          <a:xfrm flipV="1">
            <a:off x="9510977" y="2057559"/>
            <a:ext cx="1350010" cy="749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8BF59BC0-B367-4C39-929E-107087316F5F}"/>
              </a:ext>
            </a:extLst>
          </p:cNvPr>
          <p:cNvCxnSpPr>
            <a:cxnSpLocks/>
          </p:cNvCxnSpPr>
          <p:nvPr/>
        </p:nvCxnSpPr>
        <p:spPr>
          <a:xfrm flipV="1">
            <a:off x="9510977" y="2057558"/>
            <a:ext cx="1499923" cy="749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D0019DCE-7EB1-4C0B-BB7D-8C61044C0DAE}"/>
              </a:ext>
            </a:extLst>
          </p:cNvPr>
          <p:cNvSpPr txBox="1"/>
          <p:nvPr/>
        </p:nvSpPr>
        <p:spPr>
          <a:xfrm>
            <a:off x="517549" y="3846119"/>
            <a:ext cx="11295380" cy="1754326"/>
          </a:xfrm>
          <a:prstGeom prst="rect">
            <a:avLst/>
          </a:prstGeom>
          <a:noFill/>
        </p:spPr>
        <p:txBody>
          <a:bodyPr wrap="square">
            <a:spAutoFit/>
          </a:bodyPr>
          <a:lstStyle/>
          <a:p>
            <a:r>
              <a:rPr lang="en-US" altLang="zh-CN" dirty="0">
                <a:solidFill>
                  <a:srgbClr val="404040"/>
                </a:solidFill>
                <a:latin typeface="微软雅黑" panose="020B0503020204020204" pitchFamily="34" charset="-122"/>
                <a:ea typeface="微软雅黑" panose="020B0503020204020204" pitchFamily="34" charset="-122"/>
              </a:rPr>
              <a:t>5. </a:t>
            </a:r>
            <a:r>
              <a:rPr lang="zh-CN" altLang="en-US" dirty="0">
                <a:solidFill>
                  <a:srgbClr val="404040"/>
                </a:solidFill>
                <a:latin typeface="微软雅黑" panose="020B0503020204020204" pitchFamily="34" charset="-122"/>
                <a:ea typeface="微软雅黑" panose="020B0503020204020204" pitchFamily="34" charset="-122"/>
              </a:rPr>
              <a:t>多发射器能量叠加计算？</a:t>
            </a:r>
            <a:endParaRPr lang="en-US" altLang="zh-CN" dirty="0">
              <a:solidFill>
                <a:srgbClr val="404040"/>
              </a:solidFill>
              <a:latin typeface="微软雅黑" panose="020B0503020204020204" pitchFamily="34" charset="-122"/>
              <a:ea typeface="微软雅黑" panose="020B0503020204020204" pitchFamily="34" charset="-122"/>
            </a:endParaRPr>
          </a:p>
          <a:p>
            <a:r>
              <a:rPr lang="en-US" altLang="zh-CN" dirty="0">
                <a:solidFill>
                  <a:srgbClr val="404040"/>
                </a:solidFill>
                <a:latin typeface="微软雅黑" panose="020B0503020204020204" pitchFamily="34" charset="-122"/>
                <a:ea typeface="微软雅黑" panose="020B0503020204020204" pitchFamily="34" charset="-122"/>
              </a:rPr>
              <a:t>    </a:t>
            </a:r>
            <a:r>
              <a:rPr lang="zh-CN" altLang="en-US" dirty="0">
                <a:solidFill>
                  <a:srgbClr val="404040"/>
                </a:solidFill>
                <a:latin typeface="微软雅黑" panose="020B0503020204020204" pitchFamily="34" charset="-122"/>
                <a:ea typeface="微软雅黑" panose="020B0503020204020204" pitchFamily="34" charset="-122"/>
              </a:rPr>
              <a:t>非相干信号：直接加</a:t>
            </a:r>
            <a:endParaRPr lang="en-US" altLang="zh-CN" dirty="0">
              <a:solidFill>
                <a:srgbClr val="404040"/>
              </a:solidFill>
              <a:latin typeface="微软雅黑" panose="020B0503020204020204" pitchFamily="34" charset="-122"/>
              <a:ea typeface="微软雅黑" panose="020B0503020204020204" pitchFamily="34" charset="-122"/>
            </a:endParaRPr>
          </a:p>
          <a:p>
            <a:r>
              <a:rPr lang="en-US" altLang="zh-CN" dirty="0">
                <a:solidFill>
                  <a:srgbClr val="404040"/>
                </a:solidFill>
                <a:latin typeface="微软雅黑" panose="020B0503020204020204" pitchFamily="34" charset="-122"/>
                <a:ea typeface="微软雅黑" panose="020B0503020204020204" pitchFamily="34" charset="-122"/>
              </a:rPr>
              <a:t>    </a:t>
            </a:r>
            <a:r>
              <a:rPr lang="zh-CN" altLang="en-US" dirty="0">
                <a:solidFill>
                  <a:srgbClr val="404040"/>
                </a:solidFill>
                <a:latin typeface="微软雅黑" panose="020B0503020204020204" pitchFamily="34" charset="-122"/>
                <a:ea typeface="微软雅黑" panose="020B0503020204020204" pitchFamily="34" charset="-122"/>
              </a:rPr>
              <a:t>相干信号：考虑矢量叠加、相消</a:t>
            </a:r>
            <a:endParaRPr lang="en-US" altLang="zh-CN" dirty="0">
              <a:solidFill>
                <a:srgbClr val="404040"/>
              </a:solidFill>
              <a:latin typeface="微软雅黑" panose="020B0503020204020204" pitchFamily="34" charset="-122"/>
              <a:ea typeface="微软雅黑" panose="020B0503020204020204" pitchFamily="34" charset="-122"/>
            </a:endParaRPr>
          </a:p>
          <a:p>
            <a:endParaRPr lang="en-US" altLang="zh-CN" dirty="0">
              <a:solidFill>
                <a:srgbClr val="404040"/>
              </a:solidFill>
              <a:latin typeface="微软雅黑" panose="020B0503020204020204" pitchFamily="34" charset="-122"/>
              <a:ea typeface="微软雅黑" panose="020B0503020204020204" pitchFamily="34" charset="-122"/>
            </a:endParaRPr>
          </a:p>
          <a:p>
            <a:r>
              <a:rPr lang="en-US" altLang="zh-CN" dirty="0">
                <a:solidFill>
                  <a:srgbClr val="404040"/>
                </a:solidFill>
                <a:latin typeface="微软雅黑" panose="020B0503020204020204" pitchFamily="34" charset="-122"/>
                <a:ea typeface="微软雅黑" panose="020B0503020204020204" pitchFamily="34" charset="-122"/>
              </a:rPr>
              <a:t>    </a:t>
            </a:r>
            <a:r>
              <a:rPr lang="zh-CN" altLang="en-US" dirty="0">
                <a:solidFill>
                  <a:srgbClr val="404040"/>
                </a:solidFill>
                <a:latin typeface="微软雅黑" panose="020B0503020204020204" pitchFamily="34" charset="-122"/>
                <a:ea typeface="微软雅黑" panose="020B0503020204020204" pitchFamily="34" charset="-122"/>
              </a:rPr>
              <a:t>大尺度效应：可以直接加</a:t>
            </a:r>
            <a:endParaRPr lang="en-US" altLang="zh-CN" dirty="0">
              <a:solidFill>
                <a:srgbClr val="404040"/>
              </a:solidFill>
              <a:latin typeface="微软雅黑" panose="020B0503020204020204" pitchFamily="34" charset="-122"/>
              <a:ea typeface="微软雅黑" panose="020B0503020204020204" pitchFamily="34" charset="-122"/>
            </a:endParaRPr>
          </a:p>
          <a:p>
            <a:r>
              <a:rPr lang="en-US" altLang="zh-CN" dirty="0">
                <a:solidFill>
                  <a:srgbClr val="404040"/>
                </a:solidFill>
                <a:latin typeface="微软雅黑" panose="020B0503020204020204" pitchFamily="34" charset="-122"/>
                <a:ea typeface="微软雅黑" panose="020B0503020204020204" pitchFamily="34" charset="-122"/>
              </a:rPr>
              <a:t>    </a:t>
            </a:r>
            <a:r>
              <a:rPr lang="zh-CN" altLang="en-US" dirty="0">
                <a:solidFill>
                  <a:srgbClr val="404040"/>
                </a:solidFill>
                <a:latin typeface="微软雅黑" panose="020B0503020204020204" pitchFamily="34" charset="-122"/>
                <a:ea typeface="微软雅黑" panose="020B0503020204020204" pitchFamily="34" charset="-122"/>
              </a:rPr>
              <a:t>考虑小尺度：考虑矢量叠加、相消</a:t>
            </a:r>
            <a:endParaRPr lang="en-US" altLang="zh-CN" dirty="0">
              <a:solidFill>
                <a:srgbClr val="404040"/>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000B791-2477-433D-8E94-5EB070A5431B}"/>
              </a:ext>
            </a:extLst>
          </p:cNvPr>
          <p:cNvSpPr txBox="1"/>
          <p:nvPr/>
        </p:nvSpPr>
        <p:spPr>
          <a:xfrm>
            <a:off x="754380" y="1372396"/>
            <a:ext cx="11295380" cy="369332"/>
          </a:xfrm>
          <a:prstGeom prst="rect">
            <a:avLst/>
          </a:prstGeom>
          <a:noFill/>
        </p:spPr>
        <p:txBody>
          <a:bodyPr wrap="square">
            <a:spAutoFit/>
          </a:bodyPr>
          <a:lstStyle/>
          <a:p>
            <a:r>
              <a:rPr lang="zh-CN" altLang="en-US" dirty="0">
                <a:solidFill>
                  <a:srgbClr val="404040"/>
                </a:solidFill>
                <a:latin typeface="微软雅黑" panose="020B0503020204020204" pitchFamily="34" charset="-122"/>
                <a:ea typeface="微软雅黑" panose="020B0503020204020204" pitchFamily="34" charset="-122"/>
              </a:rPr>
              <a:t>干涉</a:t>
            </a:r>
            <a:r>
              <a:rPr lang="en-US" altLang="zh-CN" dirty="0">
                <a:solidFill>
                  <a:srgbClr val="404040"/>
                </a:solidFill>
                <a:latin typeface="微软雅黑" panose="020B0503020204020204" pitchFamily="34" charset="-122"/>
                <a:ea typeface="微软雅黑" panose="020B0503020204020204" pitchFamily="34" charset="-122"/>
              </a:rPr>
              <a:t>-&gt;</a:t>
            </a:r>
            <a:r>
              <a:rPr lang="zh-CN" altLang="en-US" dirty="0">
                <a:solidFill>
                  <a:srgbClr val="404040"/>
                </a:solidFill>
                <a:latin typeface="微软雅黑" panose="020B0503020204020204" pitchFamily="34" charset="-122"/>
                <a:ea typeface="微软雅黑" panose="020B0503020204020204" pitchFamily="34" charset="-122"/>
              </a:rPr>
              <a:t>相控阵</a:t>
            </a:r>
            <a:r>
              <a:rPr lang="en-US" altLang="zh-CN" dirty="0">
                <a:solidFill>
                  <a:srgbClr val="404040"/>
                </a:solidFill>
                <a:latin typeface="微软雅黑" panose="020B0503020204020204" pitchFamily="34" charset="-122"/>
                <a:ea typeface="微软雅黑" panose="020B0503020204020204" pitchFamily="34" charset="-122"/>
              </a:rPr>
              <a:t>-&gt;</a:t>
            </a:r>
            <a:r>
              <a:rPr lang="zh-CN" altLang="en-US" dirty="0">
                <a:solidFill>
                  <a:srgbClr val="404040"/>
                </a:solidFill>
                <a:latin typeface="微软雅黑" panose="020B0503020204020204" pitchFamily="34" charset="-122"/>
                <a:ea typeface="微软雅黑" panose="020B0503020204020204" pitchFamily="34" charset="-122"/>
              </a:rPr>
              <a:t>惠更斯原理</a:t>
            </a:r>
            <a:r>
              <a:rPr lang="en-US" altLang="zh-CN" dirty="0">
                <a:solidFill>
                  <a:srgbClr val="404040"/>
                </a:solidFill>
                <a:latin typeface="微软雅黑" panose="020B0503020204020204" pitchFamily="34" charset="-122"/>
                <a:ea typeface="微软雅黑" panose="020B0503020204020204" pitchFamily="34" charset="-122"/>
              </a:rPr>
              <a:t>-&gt;</a:t>
            </a:r>
            <a:r>
              <a:rPr lang="zh-CN" altLang="en-US" dirty="0">
                <a:solidFill>
                  <a:srgbClr val="404040"/>
                </a:solidFill>
                <a:latin typeface="微软雅黑" panose="020B0503020204020204" pitchFamily="34" charset="-122"/>
                <a:ea typeface="微软雅黑" panose="020B0503020204020204" pitchFamily="34" charset="-122"/>
              </a:rPr>
              <a:t>墙面</a:t>
            </a:r>
            <a:r>
              <a:rPr lang="en-US" altLang="zh-CN" dirty="0">
                <a:solidFill>
                  <a:srgbClr val="404040"/>
                </a:solidFill>
                <a:latin typeface="微软雅黑" panose="020B0503020204020204" pitchFamily="34" charset="-122"/>
                <a:ea typeface="微软雅黑" panose="020B0503020204020204" pitchFamily="34" charset="-122"/>
              </a:rPr>
              <a:t>-&gt;</a:t>
            </a:r>
            <a:r>
              <a:rPr lang="zh-CN" altLang="en-US" dirty="0">
                <a:solidFill>
                  <a:srgbClr val="404040"/>
                </a:solidFill>
                <a:latin typeface="微软雅黑" panose="020B0503020204020204" pitchFamily="34" charset="-122"/>
                <a:ea typeface="微软雅黑" panose="020B0503020204020204" pitchFamily="34" charset="-122"/>
              </a:rPr>
              <a:t>定向模型？</a:t>
            </a:r>
            <a:r>
              <a:rPr lang="en-US" altLang="zh-CN" dirty="0">
                <a:solidFill>
                  <a:srgbClr val="404040"/>
                </a:solidFill>
                <a:latin typeface="微软雅黑" panose="020B0503020204020204" pitchFamily="34" charset="-122"/>
                <a:ea typeface="微软雅黑" panose="020B0503020204020204" pitchFamily="34" charset="-122"/>
              </a:rPr>
              <a:t>-&gt;</a:t>
            </a:r>
            <a:r>
              <a:rPr lang="zh-CN" altLang="en-US" dirty="0">
                <a:solidFill>
                  <a:srgbClr val="404040"/>
                </a:solidFill>
                <a:latin typeface="微软雅黑" panose="020B0503020204020204" pitchFamily="34" charset="-122"/>
                <a:ea typeface="微软雅黑" panose="020B0503020204020204" pitchFamily="34" charset="-122"/>
              </a:rPr>
              <a:t>矢量加？</a:t>
            </a:r>
            <a:endParaRPr lang="en-US" altLang="zh-CN" b="0" i="0" dirty="0">
              <a:solidFill>
                <a:srgbClr val="40404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130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单圆角 27">
            <a:extLst>
              <a:ext uri="{FF2B5EF4-FFF2-40B4-BE49-F238E27FC236}">
                <a16:creationId xmlns:a16="http://schemas.microsoft.com/office/drawing/2014/main" id="{1B900C48-2385-4C9C-8AA8-6670E03F02B5}"/>
              </a:ext>
            </a:extLst>
          </p:cNvPr>
          <p:cNvSpPr/>
          <p:nvPr/>
        </p:nvSpPr>
        <p:spPr>
          <a:xfrm rot="5400000" flipH="1">
            <a:off x="3301548" y="-1970082"/>
            <a:ext cx="3357445" cy="10116185"/>
          </a:xfrm>
          <a:prstGeom prst="round1Rect">
            <a:avLst>
              <a:gd name="adj" fmla="val 9786"/>
            </a:avLst>
          </a:prstGeom>
          <a:gradFill>
            <a:gsLst>
              <a:gs pos="49000">
                <a:srgbClr val="004182"/>
              </a:gs>
              <a:gs pos="100000">
                <a:schemeClr val="accent1"/>
              </a:gs>
            </a:gsLst>
            <a:lin ang="13500000" scaled="0"/>
          </a:gradFill>
          <a:ln>
            <a:noFill/>
          </a:ln>
          <a:effectLst>
            <a:outerShdw blurRad="825500" dist="381000" dir="2700000" algn="ctr" rotWithShape="0">
              <a:srgbClr val="2B2B2B">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1200">
              <a:gradFill>
                <a:gsLst>
                  <a:gs pos="0">
                    <a:schemeClr val="accent2"/>
                  </a:gs>
                  <a:gs pos="100000">
                    <a:schemeClr val="accent1"/>
                  </a:gs>
                </a:gsLst>
                <a:lin ang="5400000" scaled="1"/>
              </a:gradFill>
              <a:latin typeface="+mj-ea"/>
              <a:ea typeface="+mj-ea"/>
            </a:endParaRPr>
          </a:p>
        </p:txBody>
      </p:sp>
      <p:grpSp>
        <p:nvGrpSpPr>
          <p:cNvPr id="4" name="组合 3">
            <a:extLst>
              <a:ext uri="{FF2B5EF4-FFF2-40B4-BE49-F238E27FC236}">
                <a16:creationId xmlns:a16="http://schemas.microsoft.com/office/drawing/2014/main" id="{094CFAC4-112A-48BD-B080-1B76003256AD}"/>
              </a:ext>
            </a:extLst>
          </p:cNvPr>
          <p:cNvGrpSpPr/>
          <p:nvPr/>
        </p:nvGrpSpPr>
        <p:grpSpPr>
          <a:xfrm>
            <a:off x="534478" y="2010112"/>
            <a:ext cx="8944043" cy="2149628"/>
            <a:chOff x="534478" y="1959310"/>
            <a:chExt cx="8944043" cy="2149628"/>
          </a:xfrm>
        </p:grpSpPr>
        <p:sp>
          <p:nvSpPr>
            <p:cNvPr id="20" name="文本框 19">
              <a:extLst>
                <a:ext uri="{FF2B5EF4-FFF2-40B4-BE49-F238E27FC236}">
                  <a16:creationId xmlns:a16="http://schemas.microsoft.com/office/drawing/2014/main" id="{17740EF5-DBBF-47EA-90E8-E422EA877A24}"/>
                </a:ext>
              </a:extLst>
            </p:cNvPr>
            <p:cNvSpPr txBox="1"/>
            <p:nvPr/>
          </p:nvSpPr>
          <p:spPr>
            <a:xfrm>
              <a:off x="552133" y="2756465"/>
              <a:ext cx="8926388" cy="1124616"/>
            </a:xfrm>
            <a:prstGeom prst="rect">
              <a:avLst/>
            </a:prstGeom>
            <a:noFill/>
            <a:effectLst/>
          </p:spPr>
          <p:txBody>
            <a:bodyPr wrap="square" lIns="107899" tIns="53950" rIns="107899" bIns="53950">
              <a:spAutoFit/>
            </a:bodyPr>
            <a:lstStyle/>
            <a:p>
              <a:pPr marL="0" marR="0" lvl="0" indent="0" algn="l" defTabSz="914400" rtl="0" eaLnBrk="1" fontAlgn="auto" latinLnBrk="0" hangingPunct="1">
                <a:lnSpc>
                  <a:spcPct val="100000"/>
                </a:lnSpc>
                <a:spcBef>
                  <a:spcPts val="0"/>
                </a:spcBef>
                <a:buClrTx/>
                <a:buSzTx/>
                <a:buFontTx/>
                <a:buNone/>
                <a:tabLst/>
                <a:defRPr/>
              </a:pPr>
              <a:r>
                <a:rPr kumimoji="0" lang="zh-CN" altLang="en-US" sz="6600" b="0" i="0" u="none" strike="noStrike" kern="1200" cap="none" spc="0" normalizeH="0" baseline="0" noProof="0" dirty="0">
                  <a:ln>
                    <a:noFill/>
                  </a:ln>
                  <a:solidFill>
                    <a:schemeClr val="bg1"/>
                  </a:solidFill>
                  <a:uLnTx/>
                  <a:uFillTx/>
                  <a:latin typeface="江城斜黑体 900W" panose="020B0A00000000000000" pitchFamily="34" charset="-122"/>
                  <a:ea typeface="江城斜黑体 900W" panose="020B0A00000000000000" pitchFamily="34" charset="-122"/>
                  <a:cs typeface="阿里巴巴普惠体 H" panose="00020600040101010101" pitchFamily="18" charset="-122"/>
                </a:rPr>
                <a:t>恳请</a:t>
              </a:r>
              <a:r>
                <a:rPr lang="zh-CN" altLang="en-US" sz="6600" dirty="0">
                  <a:solidFill>
                    <a:schemeClr val="bg1"/>
                  </a:solidFill>
                  <a:latin typeface="江城斜黑体 900W" panose="020B0A00000000000000" pitchFamily="34" charset="-122"/>
                  <a:ea typeface="江城斜黑体 900W" panose="020B0A00000000000000" pitchFamily="34" charset="-122"/>
                  <a:cs typeface="阿里巴巴普惠体 H" panose="00020600040101010101" pitchFamily="18" charset="-122"/>
                </a:rPr>
                <a:t>大家批评指正！</a:t>
              </a:r>
              <a:endParaRPr kumimoji="0" lang="zh-CN" altLang="en-US" sz="6600" b="0" i="0" u="none" strike="noStrike" kern="1200" cap="none" spc="0" normalizeH="0" baseline="0" noProof="0" dirty="0">
                <a:ln>
                  <a:noFill/>
                </a:ln>
                <a:solidFill>
                  <a:schemeClr val="bg1"/>
                </a:solidFill>
                <a:uLnTx/>
                <a:uFillTx/>
                <a:latin typeface="江城斜黑体 900W" panose="020B0A00000000000000" pitchFamily="34" charset="-122"/>
                <a:ea typeface="江城斜黑体 900W" panose="020B0A00000000000000" pitchFamily="34" charset="-122"/>
                <a:cs typeface="阿里巴巴普惠体 H" panose="00020600040101010101" pitchFamily="18" charset="-122"/>
              </a:endParaRPr>
            </a:p>
          </p:txBody>
        </p:sp>
        <p:sp>
          <p:nvSpPr>
            <p:cNvPr id="21" name="文本框 20">
              <a:extLst>
                <a:ext uri="{FF2B5EF4-FFF2-40B4-BE49-F238E27FC236}">
                  <a16:creationId xmlns:a16="http://schemas.microsoft.com/office/drawing/2014/main" id="{26FE11E8-0FDC-4276-A811-29AC036E4C85}"/>
                </a:ext>
              </a:extLst>
            </p:cNvPr>
            <p:cNvSpPr txBox="1"/>
            <p:nvPr/>
          </p:nvSpPr>
          <p:spPr>
            <a:xfrm>
              <a:off x="554712" y="1959310"/>
              <a:ext cx="3956985" cy="870497"/>
            </a:xfrm>
            <a:prstGeom prst="rect">
              <a:avLst/>
            </a:prstGeom>
            <a:noFill/>
            <a:effectLst/>
          </p:spPr>
          <p:txBody>
            <a:bodyPr wrap="none" lIns="130558" tIns="65279" rIns="130558" bIns="65279" rtlCol="0">
              <a:spAutoFit/>
            </a:bodyPr>
            <a:lstStyle/>
            <a:p>
              <a:r>
                <a:rPr lang="zh-CN" altLang="en-US" sz="4800">
                  <a:solidFill>
                    <a:schemeClr val="bg1"/>
                  </a:solidFill>
                  <a:latin typeface="江城斜黑体 100W" panose="020B0200000000000000" pitchFamily="34" charset="-122"/>
                  <a:ea typeface="江城斜黑体 100W" panose="020B0200000000000000" pitchFamily="34" charset="-122"/>
                  <a:cs typeface="Open Sans Light" panose="020B0306030504020204" pitchFamily="34" charset="0"/>
                </a:rPr>
                <a:t>感谢大家观看</a:t>
              </a:r>
              <a:endParaRPr lang="en-US" altLang="zh-CN" sz="4800">
                <a:solidFill>
                  <a:schemeClr val="bg1"/>
                </a:solidFill>
                <a:latin typeface="江城斜黑体 100W" panose="020B0200000000000000" pitchFamily="34" charset="-122"/>
                <a:ea typeface="江城斜黑体 100W" panose="020B0200000000000000" pitchFamily="34" charset="-122"/>
                <a:cs typeface="Open Sans Light" panose="020B0306030504020204" pitchFamily="34" charset="0"/>
              </a:endParaRPr>
            </a:p>
          </p:txBody>
        </p:sp>
        <p:sp>
          <p:nvSpPr>
            <p:cNvPr id="22" name="文本框 21">
              <a:extLst>
                <a:ext uri="{FF2B5EF4-FFF2-40B4-BE49-F238E27FC236}">
                  <a16:creationId xmlns:a16="http://schemas.microsoft.com/office/drawing/2014/main" id="{FD8CB981-11F6-466A-9A51-F4418012836E}"/>
                </a:ext>
              </a:extLst>
            </p:cNvPr>
            <p:cNvSpPr txBox="1"/>
            <p:nvPr/>
          </p:nvSpPr>
          <p:spPr>
            <a:xfrm>
              <a:off x="534478" y="3801161"/>
              <a:ext cx="7136448" cy="307777"/>
            </a:xfrm>
            <a:prstGeom prst="rect">
              <a:avLst/>
            </a:prstGeom>
            <a:noFill/>
          </p:spPr>
          <p:txBody>
            <a:bodyPr wrap="square" rtlCol="0">
              <a:spAutoFit/>
            </a:bodyPr>
            <a:lstStyle/>
            <a:p>
              <a:r>
                <a:rPr lang="en-US" altLang="zh-CN" sz="1400" dirty="0">
                  <a:solidFill>
                    <a:schemeClr val="bg1"/>
                  </a:solidFill>
                  <a:latin typeface="+mn-ea"/>
                  <a:cs typeface="阿里巴巴普惠体 2.0 95 ExtraBold" panose="00020600040101010101" pitchFamily="18" charset="-122"/>
                </a:rPr>
                <a:t>THANKS YOU FOR WATCHING AND PLEASE CRITICIZE AND CORRECT</a:t>
              </a:r>
            </a:p>
          </p:txBody>
        </p:sp>
      </p:grpSp>
      <p:sp>
        <p:nvSpPr>
          <p:cNvPr id="19" name="矩形 18">
            <a:extLst>
              <a:ext uri="{FF2B5EF4-FFF2-40B4-BE49-F238E27FC236}">
                <a16:creationId xmlns:a16="http://schemas.microsoft.com/office/drawing/2014/main" id="{C9129B07-668F-481F-B3A3-558407061457}"/>
              </a:ext>
            </a:extLst>
          </p:cNvPr>
          <p:cNvSpPr/>
          <p:nvPr/>
        </p:nvSpPr>
        <p:spPr>
          <a:xfrm>
            <a:off x="0" y="6793435"/>
            <a:ext cx="12192000" cy="64565"/>
          </a:xfrm>
          <a:prstGeom prst="rect">
            <a:avLst/>
          </a:prstGeom>
          <a:gradFill>
            <a:gsLst>
              <a:gs pos="0">
                <a:schemeClr val="accent2"/>
              </a:gs>
              <a:gs pos="71000">
                <a:srgbClr val="004182"/>
              </a:gs>
            </a:gsLst>
            <a:lin ang="2700000" scaled="0"/>
          </a:gradFill>
          <a:ln>
            <a:noFill/>
          </a:ln>
          <a:effectLst>
            <a:outerShdw blurRad="127000" dist="63500" dir="16200000" rotWithShape="0">
              <a:schemeClr val="accent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8190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en-US" altLang="zh-CN" dirty="0"/>
              <a:t>Contents</a:t>
            </a:r>
            <a:endParaRPr lang="zh-CN" altLang="en-US" dirty="0"/>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4</a:t>
            </a:fld>
            <a:r>
              <a:rPr lang="en-US" altLang="zh-CN" dirty="0">
                <a:solidFill>
                  <a:schemeClr val="accent1">
                    <a:lumMod val="50000"/>
                  </a:schemeClr>
                </a:solidFill>
              </a:rPr>
              <a:t>/45</a:t>
            </a:r>
            <a:endParaRPr lang="zh-CN" altLang="en-US" dirty="0">
              <a:solidFill>
                <a:schemeClr val="accent1">
                  <a:lumMod val="50000"/>
                </a:schemeClr>
              </a:solidFill>
            </a:endParaRPr>
          </a:p>
        </p:txBody>
      </p:sp>
      <p:grpSp>
        <p:nvGrpSpPr>
          <p:cNvPr id="21" name="组合 20"/>
          <p:cNvGrpSpPr/>
          <p:nvPr/>
        </p:nvGrpSpPr>
        <p:grpSpPr>
          <a:xfrm>
            <a:off x="3160609" y="1984612"/>
            <a:ext cx="6493931" cy="2686438"/>
            <a:chOff x="-2765213" y="2423583"/>
            <a:chExt cx="6493931" cy="2686438"/>
          </a:xfrm>
        </p:grpSpPr>
        <p:grpSp>
          <p:nvGrpSpPr>
            <p:cNvPr id="22" name="组合 21"/>
            <p:cNvGrpSpPr/>
            <p:nvPr/>
          </p:nvGrpSpPr>
          <p:grpSpPr>
            <a:xfrm>
              <a:off x="-2765213" y="2423583"/>
              <a:ext cx="5670971" cy="523220"/>
              <a:chOff x="-2765213" y="2423583"/>
              <a:chExt cx="5670971" cy="523220"/>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23583"/>
                <a:ext cx="4963161" cy="523220"/>
              </a:xfrm>
              <a:prstGeom prst="rect">
                <a:avLst/>
              </a:prstGeom>
              <a:noFill/>
            </p:spPr>
            <p:txBody>
              <a:bodyPr wrap="square" rtlCol="0">
                <a:spAutoFit/>
              </a:bodyPr>
              <a:lstStyle/>
              <a:p>
                <a:r>
                  <a:rPr lang="en-US" altLang="zh-CN" sz="2800" b="1" dirty="0">
                    <a:solidFill>
                      <a:srgbClr val="203864"/>
                    </a:solidFill>
                    <a:latin typeface="Times New Roman" panose="02020603050405020304" pitchFamily="18" charset="0"/>
                    <a:cs typeface="Times New Roman" panose="02020603050405020304" pitchFamily="18" charset="0"/>
                  </a:rPr>
                  <a:t>Introduction to Ray Tracing </a:t>
                </a:r>
                <a:endParaRPr lang="zh-CN" altLang="en-US" sz="14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4" name="组合 23"/>
            <p:cNvGrpSpPr/>
            <p:nvPr/>
          </p:nvGrpSpPr>
          <p:grpSpPr>
            <a:xfrm>
              <a:off x="-2765213" y="3851747"/>
              <a:ext cx="6493931" cy="534386"/>
              <a:chOff x="-2765213" y="3690879"/>
              <a:chExt cx="6493931" cy="534386"/>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5786121" cy="523220"/>
              </a:xfrm>
              <a:prstGeom prst="rect">
                <a:avLst/>
              </a:prstGeom>
              <a:noFill/>
            </p:spPr>
            <p:txBody>
              <a:bodyPr wrap="square" rtlCol="0">
                <a:spAutoFit/>
              </a:bodyPr>
              <a:lstStyle/>
              <a:p>
                <a:r>
                  <a:rPr lang="en-US" altLang="zh-CN" sz="2800" b="1" dirty="0">
                    <a:solidFill>
                      <a:srgbClr val="203864"/>
                    </a:solidFill>
                    <a:latin typeface="Times New Roman" panose="02020603050405020304" pitchFamily="18" charset="0"/>
                    <a:cs typeface="Times New Roman" panose="02020603050405020304" pitchFamily="18" charset="0"/>
                  </a:rPr>
                  <a:t>Tutorial of </a:t>
                </a:r>
                <a:r>
                  <a:rPr lang="en-US" altLang="zh-CN" sz="2800" b="1" dirty="0" err="1">
                    <a:solidFill>
                      <a:srgbClr val="203864"/>
                    </a:solidFill>
                    <a:latin typeface="Times New Roman" panose="02020603050405020304" pitchFamily="18" charset="0"/>
                    <a:cs typeface="Times New Roman" panose="02020603050405020304" pitchFamily="18" charset="0"/>
                  </a:rPr>
                  <a:t>Sionna</a:t>
                </a:r>
                <a:r>
                  <a:rPr lang="en-US" altLang="zh-CN" sz="2800" b="1" dirty="0">
                    <a:solidFill>
                      <a:srgbClr val="203864"/>
                    </a:solidFill>
                    <a:latin typeface="Times New Roman" panose="02020603050405020304" pitchFamily="18" charset="0"/>
                    <a:cs typeface="Times New Roman" panose="02020603050405020304" pitchFamily="18" charset="0"/>
                  </a:rPr>
                  <a:t> RT</a:t>
                </a:r>
                <a:endParaRPr lang="zh-CN" altLang="en-US" sz="14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5" name="组合 24"/>
            <p:cNvGrpSpPr/>
            <p:nvPr/>
          </p:nvGrpSpPr>
          <p:grpSpPr>
            <a:xfrm>
              <a:off x="-2765213" y="4586801"/>
              <a:ext cx="4407743" cy="523220"/>
              <a:chOff x="-2765213" y="4345499"/>
              <a:chExt cx="4407743" cy="523220"/>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45499"/>
                <a:ext cx="3699933" cy="523220"/>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MISC</a:t>
                </a:r>
                <a:endParaRPr lang="zh-CN" altLang="en-US" sz="2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7" name="文本框 36">
            <a:extLst>
              <a:ext uri="{FF2B5EF4-FFF2-40B4-BE49-F238E27FC236}">
                <a16:creationId xmlns:a16="http://schemas.microsoft.com/office/drawing/2014/main" id="{9D21FA3B-55C9-4165-9697-A6AD006423BF}"/>
              </a:ext>
            </a:extLst>
          </p:cNvPr>
          <p:cNvSpPr txBox="1"/>
          <p:nvPr/>
        </p:nvSpPr>
        <p:spPr>
          <a:xfrm>
            <a:off x="3868419" y="2681946"/>
            <a:ext cx="5214621" cy="523220"/>
          </a:xfrm>
          <a:prstGeom prst="rect">
            <a:avLst/>
          </a:prstGeom>
          <a:noFill/>
        </p:spPr>
        <p:txBody>
          <a:bodyPr wrap="square" rtlCol="0">
            <a:spAutoFit/>
          </a:bodyPr>
          <a:lstStyle/>
          <a:p>
            <a:r>
              <a:rPr lang="en-US" altLang="zh-CN" sz="2800" b="1" dirty="0">
                <a:solidFill>
                  <a:srgbClr val="C00000"/>
                </a:solidFill>
                <a:latin typeface="Times New Roman" panose="02020603050405020304" pitchFamily="18" charset="0"/>
                <a:cs typeface="Times New Roman" panose="02020603050405020304" pitchFamily="18" charset="0"/>
              </a:rPr>
              <a:t>Introduction to EM Ray Tracing </a:t>
            </a:r>
            <a:endPar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菱形 16">
            <a:extLst>
              <a:ext uri="{FF2B5EF4-FFF2-40B4-BE49-F238E27FC236}">
                <a16:creationId xmlns:a16="http://schemas.microsoft.com/office/drawing/2014/main" id="{8696FF49-FCA9-44F2-87DE-5D7F428AA982}"/>
              </a:ext>
            </a:extLst>
          </p:cNvPr>
          <p:cNvSpPr/>
          <p:nvPr/>
        </p:nvSpPr>
        <p:spPr>
          <a:xfrm>
            <a:off x="3160609" y="271781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0579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D2F45-1C0C-4132-9D57-E92E9600DC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DDEEB05-6CAF-4D9C-2B43-7AE617D244D1}"/>
              </a:ext>
            </a:extLst>
          </p:cNvPr>
          <p:cNvSpPr>
            <a:spLocks noGrp="1"/>
          </p:cNvSpPr>
          <p:nvPr>
            <p:ph type="title"/>
          </p:nvPr>
        </p:nvSpPr>
        <p:spPr>
          <a:xfrm>
            <a:off x="614680" y="203200"/>
            <a:ext cx="9801860" cy="730249"/>
          </a:xfrm>
        </p:spPr>
        <p:txBody>
          <a:bodyPr>
            <a:normAutofit/>
          </a:bodyPr>
          <a:lstStyle/>
          <a:p>
            <a:r>
              <a:rPr lang="en-US" altLang="zh-CN" dirty="0"/>
              <a:t>Introduction to EM Ray Tracing </a:t>
            </a:r>
            <a:endParaRPr lang="zh-CN" altLang="en-US" dirty="0"/>
          </a:p>
        </p:txBody>
      </p:sp>
      <p:sp>
        <p:nvSpPr>
          <p:cNvPr id="4" name="灯片编号占位符 3">
            <a:extLst>
              <a:ext uri="{FF2B5EF4-FFF2-40B4-BE49-F238E27FC236}">
                <a16:creationId xmlns:a16="http://schemas.microsoft.com/office/drawing/2014/main" id="{45073DEF-1C88-45EF-B7CC-30E58A4FDFA7}"/>
              </a:ext>
            </a:extLst>
          </p:cNvPr>
          <p:cNvSpPr>
            <a:spLocks noGrp="1"/>
          </p:cNvSpPr>
          <p:nvPr>
            <p:ph type="sldNum" sz="quarter" idx="10"/>
          </p:nvPr>
        </p:nvSpPr>
        <p:spPr/>
        <p:txBody>
          <a:bodyPr/>
          <a:lstStyle/>
          <a:p>
            <a:fld id="{54B3F8C3-4D34-464E-BB5A-60724E4C6E9F}" type="slidenum">
              <a:rPr lang="zh-CN" altLang="en-US" smtClean="0"/>
              <a:t>5</a:t>
            </a:fld>
            <a:endParaRPr lang="zh-CN" altLang="en-US"/>
          </a:p>
        </p:txBody>
      </p:sp>
      <p:pic>
        <p:nvPicPr>
          <p:cNvPr id="8" name="图片 7">
            <a:extLst>
              <a:ext uri="{FF2B5EF4-FFF2-40B4-BE49-F238E27FC236}">
                <a16:creationId xmlns:a16="http://schemas.microsoft.com/office/drawing/2014/main" id="{61D6EE84-91F8-4A5A-820B-623A14A7E799}"/>
              </a:ext>
            </a:extLst>
          </p:cNvPr>
          <p:cNvPicPr>
            <a:picLocks noChangeAspect="1"/>
          </p:cNvPicPr>
          <p:nvPr/>
        </p:nvPicPr>
        <p:blipFill>
          <a:blip r:embed="rId3"/>
          <a:stretch>
            <a:fillRect/>
          </a:stretch>
        </p:blipFill>
        <p:spPr>
          <a:xfrm>
            <a:off x="4222997" y="3911951"/>
            <a:ext cx="4135031" cy="2067516"/>
          </a:xfrm>
          <a:prstGeom prst="rect">
            <a:avLst/>
          </a:prstGeom>
        </p:spPr>
      </p:pic>
      <p:pic>
        <p:nvPicPr>
          <p:cNvPr id="11" name="图片 10">
            <a:extLst>
              <a:ext uri="{FF2B5EF4-FFF2-40B4-BE49-F238E27FC236}">
                <a16:creationId xmlns:a16="http://schemas.microsoft.com/office/drawing/2014/main" id="{6EF54057-59A2-46B6-97F8-2F58788C6D30}"/>
              </a:ext>
            </a:extLst>
          </p:cNvPr>
          <p:cNvPicPr>
            <a:picLocks noChangeAspect="1"/>
          </p:cNvPicPr>
          <p:nvPr/>
        </p:nvPicPr>
        <p:blipFill>
          <a:blip r:embed="rId4"/>
          <a:stretch>
            <a:fillRect/>
          </a:stretch>
        </p:blipFill>
        <p:spPr>
          <a:xfrm>
            <a:off x="359133" y="3911951"/>
            <a:ext cx="3354017" cy="2021993"/>
          </a:xfrm>
          <a:prstGeom prst="rect">
            <a:avLst/>
          </a:prstGeom>
        </p:spPr>
      </p:pic>
      <p:pic>
        <p:nvPicPr>
          <p:cNvPr id="13" name="图片 12">
            <a:extLst>
              <a:ext uri="{FF2B5EF4-FFF2-40B4-BE49-F238E27FC236}">
                <a16:creationId xmlns:a16="http://schemas.microsoft.com/office/drawing/2014/main" id="{6CF2483C-93BE-4FB3-B100-779865532285}"/>
              </a:ext>
            </a:extLst>
          </p:cNvPr>
          <p:cNvPicPr>
            <a:picLocks noChangeAspect="1"/>
          </p:cNvPicPr>
          <p:nvPr/>
        </p:nvPicPr>
        <p:blipFill>
          <a:blip r:embed="rId5"/>
          <a:stretch>
            <a:fillRect/>
          </a:stretch>
        </p:blipFill>
        <p:spPr>
          <a:xfrm>
            <a:off x="8776620" y="3936227"/>
            <a:ext cx="2930480" cy="2131026"/>
          </a:xfrm>
          <a:prstGeom prst="rect">
            <a:avLst/>
          </a:prstGeom>
        </p:spPr>
      </p:pic>
      <p:sp>
        <p:nvSpPr>
          <p:cNvPr id="9" name="矩形 8">
            <a:extLst>
              <a:ext uri="{FF2B5EF4-FFF2-40B4-BE49-F238E27FC236}">
                <a16:creationId xmlns:a16="http://schemas.microsoft.com/office/drawing/2014/main" id="{E4FBFFB0-A8B2-48C4-B8AD-499194519FC3}"/>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What if ray tracing meets EM?</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10" name="矩形 9">
            <a:extLst>
              <a:ext uri="{FF2B5EF4-FFF2-40B4-BE49-F238E27FC236}">
                <a16:creationId xmlns:a16="http://schemas.microsoft.com/office/drawing/2014/main" id="{0BD1A80B-70A6-48BD-BF79-F00D87BF851A}"/>
              </a:ext>
            </a:extLst>
          </p:cNvPr>
          <p:cNvSpPr/>
          <p:nvPr/>
        </p:nvSpPr>
        <p:spPr>
          <a:xfrm>
            <a:off x="359133" y="1531352"/>
            <a:ext cx="11552343" cy="229575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6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光线追踪与电磁学的结合，本质上是将计算机图形学的高效光线传播模拟能力，与电磁波物理特性的精确建模相结合</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6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en-US" altLang="zh-CN" sz="1600" b="1" i="0" dirty="0" err="1">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Sionna</a:t>
            </a:r>
            <a:r>
              <a:rPr lang="en-US" altLang="zh-CN" sz="1600" b="1"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 RT: </a:t>
            </a:r>
            <a:r>
              <a:rPr lang="zh-CN" altLang="en-US" sz="160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光线追踪是一种针对特定场景和用户位置</a:t>
            </a:r>
            <a:r>
              <a:rPr lang="zh-CN" altLang="en-US" sz="1600"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模拟环境物理精确信道</a:t>
            </a:r>
            <a:r>
              <a:rPr lang="zh-CN" altLang="en-US" sz="1600" i="0" dirty="0">
                <a:solidFill>
                  <a:srgbClr val="404040"/>
                </a:solidFill>
                <a:effectLst/>
                <a:latin typeface="Times New Roman" panose="02020603050405020304" pitchFamily="18" charset="0"/>
                <a:ea typeface="微软雅黑" panose="020B0503020204020204" pitchFamily="34" charset="-122"/>
                <a:cs typeface="Times New Roman" panose="02020603050405020304" pitchFamily="18" charset="0"/>
              </a:rPr>
              <a:t>实现的技术</a:t>
            </a:r>
            <a:r>
              <a:rPr lang="en-US" altLang="zh-CN" sz="11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11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1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600" dirty="0">
              <a:solidFill>
                <a:srgbClr val="40404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n"/>
              <a:defRPr/>
            </a:pPr>
            <a:r>
              <a:rPr lang="en-US" altLang="zh-CN" sz="1600" b="1"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Wireless Insite: </a:t>
            </a:r>
            <a:r>
              <a:rPr lang="zh-CN" altLang="en-US" sz="16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光线跟踪方法使用</a:t>
            </a:r>
            <a:r>
              <a:rPr lang="zh-CN" altLang="en-US" sz="1600"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离散光线</a:t>
            </a:r>
            <a:r>
              <a:rPr lang="zh-CN" altLang="en-US" sz="16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来表示</a:t>
            </a:r>
            <a:r>
              <a:rPr lang="zh-CN" altLang="en-US" sz="1600"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从发射器传播到场景中的前进波面</a:t>
            </a:r>
            <a:r>
              <a:rPr lang="en-US" altLang="zh-CN" sz="11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1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n"/>
              <a:defRPr/>
            </a:pPr>
            <a:endParaRPr lang="en-US" altLang="zh-CN" sz="1600" dirty="0">
              <a:solidFill>
                <a:srgbClr val="575757"/>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n"/>
              <a:defRPr/>
            </a:pPr>
            <a:r>
              <a:rPr lang="en-US" altLang="zh-CN" sz="1600" b="1"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Altair </a:t>
            </a:r>
            <a:r>
              <a:rPr lang="en-US" altLang="zh-CN" sz="1600" b="1" i="0" u="none" strike="noStrike" dirty="0" err="1">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Feko</a:t>
            </a:r>
            <a:r>
              <a:rPr lang="en-US" altLang="zh-CN" sz="1600" b="1"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当考虑</a:t>
            </a:r>
            <a:r>
              <a:rPr lang="zh-CN" altLang="en-US" sz="1600"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更短的波长（更高的频率）</a:t>
            </a:r>
            <a:r>
              <a:rPr lang="zh-CN" altLang="en-US" sz="16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时，波的传播变得</a:t>
            </a:r>
            <a:r>
              <a:rPr lang="zh-CN" altLang="en-US" sz="1600"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类似于光的传播</a:t>
            </a:r>
            <a:r>
              <a:rPr lang="zh-CN" altLang="en-US" sz="16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。假设无线电射线沿直线传播，仅受折射、反射、衍射或散射的这些</a:t>
            </a:r>
            <a:r>
              <a:rPr lang="zh-CN" altLang="en-US" sz="1600"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几何光学（</a:t>
            </a:r>
            <a:r>
              <a:rPr lang="en-US" altLang="zh-CN" sz="1600"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GO</a:t>
            </a:r>
            <a:r>
              <a:rPr lang="zh-CN" altLang="en-US" sz="1600"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的概念影响。这种建模方法考虑的标准是，</a:t>
            </a:r>
            <a:r>
              <a:rPr lang="zh-CN" altLang="en-US" sz="1600"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波长应远小于所考虑障碍物</a:t>
            </a:r>
            <a:r>
              <a:rPr lang="zh-CN" altLang="en-US" sz="16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（城市环境中的建筑物）的范围。</a:t>
            </a:r>
            <a:r>
              <a:rPr lang="zh-CN" altLang="en-US" sz="1600"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在移动通信网络使用的频率下，这一条件充分满足</a:t>
            </a:r>
            <a:r>
              <a:rPr lang="en-US" altLang="zh-CN" sz="11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1600" i="0" u="none" strike="noStrike" dirty="0">
                <a:solidFill>
                  <a:srgbClr val="575757"/>
                </a:solidFill>
                <a:effectLst/>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6" name="文本框 15">
            <a:extLst>
              <a:ext uri="{FF2B5EF4-FFF2-40B4-BE49-F238E27FC236}">
                <a16:creationId xmlns:a16="http://schemas.microsoft.com/office/drawing/2014/main" id="{F19F3C5C-807A-4627-B676-8059150C5945}"/>
              </a:ext>
            </a:extLst>
          </p:cNvPr>
          <p:cNvSpPr txBox="1"/>
          <p:nvPr/>
        </p:nvSpPr>
        <p:spPr>
          <a:xfrm>
            <a:off x="217104" y="6059245"/>
            <a:ext cx="1183640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[4]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Sionna</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 RT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简介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Sionna</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 1.0.2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文档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 Introduction to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Sionna</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 RT —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Sionna</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7">
                  <a:extLst>
                    <a:ext uri="{A12FA001-AC4F-418D-AE19-62706E023703}">
                      <ahyp:hlinkClr xmlns:ahyp="http://schemas.microsoft.com/office/drawing/2018/hyperlinkcolor" val="tx"/>
                    </a:ext>
                  </a:extLst>
                </a:hlinkClick>
              </a:rPr>
              <a:t> 1.0.2 documentation</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[5]</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hlinkClick r:id="rId8">
                  <a:extLst>
                    <a:ext uri="{A12FA001-AC4F-418D-AE19-62706E023703}">
                      <ahyp:hlinkClr xmlns:ahyp="http://schemas.microsoft.com/office/drawing/2018/hyperlinkcolor" val="tx"/>
                    </a:ext>
                  </a:extLst>
                </a:hlinkClick>
              </a:rPr>
              <a:t>光线跟踪方法与模拟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8">
                  <a:extLst>
                    <a:ext uri="{A12FA001-AC4F-418D-AE19-62706E023703}">
                      <ahyp:hlinkClr xmlns:ahyp="http://schemas.microsoft.com/office/drawing/2018/hyperlinkcolor" val="tx"/>
                    </a:ext>
                  </a:extLst>
                </a:hlinkClick>
              </a:rPr>
              <a:t>|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hlinkClick r:id="rId8">
                  <a:extLst>
                    <a:ext uri="{A12FA001-AC4F-418D-AE19-62706E023703}">
                      <ahyp:hlinkClr xmlns:ahyp="http://schemas.microsoft.com/office/drawing/2018/hyperlinkcolor" val="tx"/>
                    </a:ext>
                  </a:extLst>
                </a:hlinkClick>
              </a:rPr>
              <a:t>Remcom</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[6]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射线光学模型基础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 Basics of Ray-Optical Models</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8401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D2F45-1C0C-4132-9D57-E92E9600DC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DDEEB05-6CAF-4D9C-2B43-7AE617D244D1}"/>
              </a:ext>
            </a:extLst>
          </p:cNvPr>
          <p:cNvSpPr>
            <a:spLocks noGrp="1"/>
          </p:cNvSpPr>
          <p:nvPr>
            <p:ph type="title"/>
          </p:nvPr>
        </p:nvSpPr>
        <p:spPr>
          <a:xfrm>
            <a:off x="614680" y="203200"/>
            <a:ext cx="9801860" cy="730249"/>
          </a:xfrm>
        </p:spPr>
        <p:txBody>
          <a:bodyPr>
            <a:normAutofit/>
          </a:bodyPr>
          <a:lstStyle/>
          <a:p>
            <a:r>
              <a:rPr lang="en-US" altLang="zh-CN" dirty="0"/>
              <a:t>Introduction to EM Ray Tracing </a:t>
            </a:r>
            <a:endParaRPr lang="zh-CN" altLang="en-US" dirty="0"/>
          </a:p>
        </p:txBody>
      </p:sp>
      <p:sp>
        <p:nvSpPr>
          <p:cNvPr id="4" name="灯片编号占位符 3">
            <a:extLst>
              <a:ext uri="{FF2B5EF4-FFF2-40B4-BE49-F238E27FC236}">
                <a16:creationId xmlns:a16="http://schemas.microsoft.com/office/drawing/2014/main" id="{45073DEF-1C88-45EF-B7CC-30E58A4FDFA7}"/>
              </a:ext>
            </a:extLst>
          </p:cNvPr>
          <p:cNvSpPr>
            <a:spLocks noGrp="1"/>
          </p:cNvSpPr>
          <p:nvPr>
            <p:ph type="sldNum" sz="quarter" idx="10"/>
          </p:nvPr>
        </p:nvSpPr>
        <p:spPr/>
        <p:txBody>
          <a:bodyPr/>
          <a:lstStyle/>
          <a:p>
            <a:fld id="{54B3F8C3-4D34-464E-BB5A-60724E4C6E9F}" type="slidenum">
              <a:rPr lang="zh-CN" altLang="en-US" smtClean="0"/>
              <a:t>6</a:t>
            </a:fld>
            <a:endParaRPr lang="zh-CN" altLang="en-US"/>
          </a:p>
        </p:txBody>
      </p:sp>
      <p:pic>
        <p:nvPicPr>
          <p:cNvPr id="7" name="图片 6">
            <a:extLst>
              <a:ext uri="{FF2B5EF4-FFF2-40B4-BE49-F238E27FC236}">
                <a16:creationId xmlns:a16="http://schemas.microsoft.com/office/drawing/2014/main" id="{73A0E240-11BB-43B3-90FD-8A8D8892CBBF}"/>
              </a:ext>
            </a:extLst>
          </p:cNvPr>
          <p:cNvPicPr>
            <a:picLocks noChangeAspect="1"/>
          </p:cNvPicPr>
          <p:nvPr/>
        </p:nvPicPr>
        <p:blipFill>
          <a:blip r:embed="rId3"/>
          <a:stretch>
            <a:fillRect/>
          </a:stretch>
        </p:blipFill>
        <p:spPr>
          <a:xfrm>
            <a:off x="946768" y="2256071"/>
            <a:ext cx="4771604" cy="2560761"/>
          </a:xfrm>
          <a:prstGeom prst="rect">
            <a:avLst/>
          </a:prstGeom>
        </p:spPr>
      </p:pic>
      <p:sp>
        <p:nvSpPr>
          <p:cNvPr id="9" name="矩形 8">
            <a:extLst>
              <a:ext uri="{FF2B5EF4-FFF2-40B4-BE49-F238E27FC236}">
                <a16:creationId xmlns:a16="http://schemas.microsoft.com/office/drawing/2014/main" id="{154F0D80-49BF-4CBF-8B43-D2516008880F}"/>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Wireless Insite</a:t>
            </a:r>
            <a:r>
              <a:rPr lang="en-US" altLang="zh-CN" sz="1200" b="1" dirty="0">
                <a:solidFill>
                  <a:schemeClr val="tx1"/>
                </a:solidFill>
                <a:latin typeface="微软雅黑" panose="020B0503020204020204" pitchFamily="34" charset="-122"/>
                <a:ea typeface="微软雅黑" panose="020B0503020204020204" pitchFamily="34" charset="-122"/>
              </a:rPr>
              <a:t>[5]</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pic>
        <p:nvPicPr>
          <p:cNvPr id="11" name="图片 10">
            <a:extLst>
              <a:ext uri="{FF2B5EF4-FFF2-40B4-BE49-F238E27FC236}">
                <a16:creationId xmlns:a16="http://schemas.microsoft.com/office/drawing/2014/main" id="{D6B96EC3-880B-4C88-B3D8-0D1DF20B0982}"/>
              </a:ext>
            </a:extLst>
          </p:cNvPr>
          <p:cNvPicPr>
            <a:picLocks noChangeAspect="1"/>
          </p:cNvPicPr>
          <p:nvPr/>
        </p:nvPicPr>
        <p:blipFill>
          <a:blip r:embed="rId4"/>
          <a:stretch>
            <a:fillRect/>
          </a:stretch>
        </p:blipFill>
        <p:spPr>
          <a:xfrm>
            <a:off x="6764940" y="2231795"/>
            <a:ext cx="4771604" cy="2560761"/>
          </a:xfrm>
          <a:prstGeom prst="rect">
            <a:avLst/>
          </a:prstGeom>
        </p:spPr>
      </p:pic>
      <p:sp>
        <p:nvSpPr>
          <p:cNvPr id="12" name="矩形 11">
            <a:extLst>
              <a:ext uri="{FF2B5EF4-FFF2-40B4-BE49-F238E27FC236}">
                <a16:creationId xmlns:a16="http://schemas.microsoft.com/office/drawing/2014/main" id="{83EB0968-2D7E-4858-B44E-70BA04DC51D1}"/>
              </a:ext>
            </a:extLst>
          </p:cNvPr>
          <p:cNvSpPr/>
          <p:nvPr/>
        </p:nvSpPr>
        <p:spPr>
          <a:xfrm>
            <a:off x="1936256" y="1557236"/>
            <a:ext cx="2598420" cy="59372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射弹射线</a:t>
            </a:r>
            <a:r>
              <a:rPr lang="en-US" altLang="zh-CN" sz="28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(SBR)</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65158CD-1531-4EB7-B6C6-4D7817678AB1}"/>
              </a:ext>
            </a:extLst>
          </p:cNvPr>
          <p:cNvSpPr/>
          <p:nvPr/>
        </p:nvSpPr>
        <p:spPr>
          <a:xfrm>
            <a:off x="7754428" y="1557236"/>
            <a:ext cx="2598420" cy="59372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800" b="1" dirty="0">
                <a:solidFill>
                  <a:prstClr val="white"/>
                </a:solidFill>
                <a:latin typeface="微软雅黑" panose="020B0503020204020204" pitchFamily="34" charset="-122"/>
                <a:ea typeface="微软雅黑" panose="020B0503020204020204" pitchFamily="34" charset="-122"/>
                <a:sym typeface="+mn-ea"/>
              </a:rPr>
              <a:t>图像理论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E10A4A28-CAAC-4724-887A-A05960477E84}"/>
              </a:ext>
            </a:extLst>
          </p:cNvPr>
          <p:cNvSpPr txBox="1"/>
          <p:nvPr/>
        </p:nvSpPr>
        <p:spPr>
          <a:xfrm>
            <a:off x="495761" y="6500911"/>
            <a:ext cx="60973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5">
                  <a:extLst>
                    <a:ext uri="{A12FA001-AC4F-418D-AE19-62706E023703}">
                      <ahyp:hlinkClr xmlns:ahyp="http://schemas.microsoft.com/office/drawing/2018/hyperlinkcolor" val="tx"/>
                    </a:ext>
                  </a:extLst>
                </a:hlinkClick>
              </a:rPr>
              <a:t>[5]</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光线跟踪方法与模拟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Remcom</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4DC01D13-9723-4D55-80A8-BB141BAE262D}"/>
              </a:ext>
            </a:extLst>
          </p:cNvPr>
          <p:cNvSpPr/>
          <p:nvPr/>
        </p:nvSpPr>
        <p:spPr>
          <a:xfrm>
            <a:off x="614680" y="4850051"/>
            <a:ext cx="5373426" cy="103417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600" b="1" i="0" dirty="0">
              <a:solidFill>
                <a:schemeClr val="tx1"/>
              </a:solidFill>
              <a:effectLst/>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600" b="1" i="0" dirty="0">
                <a:solidFill>
                  <a:schemeClr val="tx1"/>
                </a:solidFill>
                <a:effectLst/>
                <a:latin typeface="微软雅黑" panose="020B0503020204020204" pitchFamily="34" charset="-122"/>
                <a:ea typeface="微软雅黑" panose="020B0503020204020204" pitchFamily="34" charset="-122"/>
              </a:rPr>
              <a:t>以固定的角间距</a:t>
            </a:r>
            <a:r>
              <a:rPr lang="zh-CN" altLang="en-US" sz="1600" b="1" i="0" dirty="0">
                <a:solidFill>
                  <a:srgbClr val="C00000"/>
                </a:solidFill>
                <a:effectLst/>
                <a:latin typeface="微软雅黑" panose="020B0503020204020204" pitchFamily="34" charset="-122"/>
                <a:ea typeface="微软雅黑" panose="020B0503020204020204" pitchFamily="34" charset="-122"/>
              </a:rPr>
              <a:t>向各个方向发射射线</a:t>
            </a:r>
            <a:r>
              <a:rPr lang="zh-CN" altLang="en-US" sz="1600" b="1" i="0" dirty="0">
                <a:solidFill>
                  <a:schemeClr val="tx1"/>
                </a:solidFill>
                <a:effectLst/>
                <a:latin typeface="微软雅黑" panose="020B0503020204020204" pitchFamily="34" charset="-122"/>
                <a:ea typeface="微软雅黑" panose="020B0503020204020204" pitchFamily="34" charset="-122"/>
              </a:rPr>
              <a:t>，并在</a:t>
            </a:r>
            <a:r>
              <a:rPr lang="zh-CN" altLang="en-US" sz="1600" b="1" i="0" dirty="0">
                <a:solidFill>
                  <a:srgbClr val="C00000"/>
                </a:solidFill>
                <a:effectLst/>
                <a:latin typeface="微软雅黑" panose="020B0503020204020204" pitchFamily="34" charset="-122"/>
                <a:ea typeface="微软雅黑" panose="020B0503020204020204" pitchFamily="34" charset="-122"/>
              </a:rPr>
              <a:t>射线相互作用和进一步分裂成其他路径</a:t>
            </a:r>
            <a:r>
              <a:rPr lang="zh-CN" altLang="en-US" sz="1600" b="1" i="0" dirty="0">
                <a:solidFill>
                  <a:schemeClr val="tx1"/>
                </a:solidFill>
                <a:effectLst/>
                <a:latin typeface="微软雅黑" panose="020B0503020204020204" pitchFamily="34" charset="-122"/>
                <a:ea typeface="微软雅黑" panose="020B0503020204020204" pitchFamily="34" charset="-122"/>
              </a:rPr>
              <a:t>时对其进行跟踪。</a:t>
            </a:r>
            <a:endParaRPr lang="en-US" altLang="zh-CN" sz="1600" b="1" i="0" dirty="0">
              <a:solidFill>
                <a:schemeClr val="tx1"/>
              </a:solidFill>
              <a:effectLst/>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6BF2BD79-222F-4654-BD40-E5F3BD0791D8}"/>
              </a:ext>
            </a:extLst>
          </p:cNvPr>
          <p:cNvSpPr/>
          <p:nvPr/>
        </p:nvSpPr>
        <p:spPr>
          <a:xfrm>
            <a:off x="6489812" y="4855487"/>
            <a:ext cx="5276005" cy="10287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600" b="1" i="0" dirty="0">
                <a:solidFill>
                  <a:schemeClr val="tx1"/>
                </a:solidFill>
                <a:effectLst/>
                <a:latin typeface="微软雅黑" panose="020B0503020204020204" pitchFamily="34" charset="-122"/>
                <a:ea typeface="微软雅黑" panose="020B0503020204020204" pitchFamily="34" charset="-122"/>
              </a:rPr>
              <a:t>从</a:t>
            </a:r>
            <a:r>
              <a:rPr lang="zh-CN" altLang="en-US" sz="1600" b="1" i="0" dirty="0">
                <a:solidFill>
                  <a:srgbClr val="C00000"/>
                </a:solidFill>
                <a:effectLst/>
                <a:latin typeface="微软雅黑" panose="020B0503020204020204" pitchFamily="34" charset="-122"/>
                <a:ea typeface="微软雅黑" panose="020B0503020204020204" pitchFamily="34" charset="-122"/>
              </a:rPr>
              <a:t>一对预定义的端点</a:t>
            </a:r>
            <a:r>
              <a:rPr lang="zh-CN" altLang="en-US" sz="1600" b="1" i="0" dirty="0">
                <a:solidFill>
                  <a:schemeClr val="tx1"/>
                </a:solidFill>
                <a:effectLst/>
                <a:latin typeface="微软雅黑" panose="020B0503020204020204" pitchFamily="34" charset="-122"/>
                <a:ea typeface="微软雅黑" panose="020B0503020204020204" pitchFamily="34" charset="-122"/>
              </a:rPr>
              <a:t>找到点之间的所有路径，并使用图像方法来确定</a:t>
            </a:r>
            <a:r>
              <a:rPr lang="zh-CN" altLang="en-US" sz="1600" b="1" i="0" dirty="0">
                <a:solidFill>
                  <a:srgbClr val="C00000"/>
                </a:solidFill>
                <a:effectLst/>
                <a:latin typeface="微软雅黑" panose="020B0503020204020204" pitchFamily="34" charset="-122"/>
                <a:ea typeface="微软雅黑" panose="020B0503020204020204" pitchFamily="34" charset="-122"/>
              </a:rPr>
              <a:t>光线追踪交互作用</a:t>
            </a:r>
            <a:r>
              <a:rPr lang="zh-CN" altLang="en-US" sz="1600" b="1" i="0" dirty="0">
                <a:solidFill>
                  <a:schemeClr val="tx1"/>
                </a:solidFill>
                <a:effectLst/>
                <a:latin typeface="微软雅黑" panose="020B0503020204020204" pitchFamily="34" charset="-122"/>
                <a:ea typeface="微软雅黑" panose="020B0503020204020204" pitchFamily="34" charset="-122"/>
              </a:rPr>
              <a:t>将在哪里发生。</a:t>
            </a:r>
            <a:endParaRPr lang="en-US" altLang="zh-CN" sz="1600" b="1" i="0" dirty="0">
              <a:solidFill>
                <a:schemeClr val="tx1"/>
              </a:solidFill>
              <a:effectLst/>
              <a:latin typeface="微软雅黑" panose="020B0503020204020204" pitchFamily="34" charset="-122"/>
              <a:ea typeface="微软雅黑" panose="020B0503020204020204" pitchFamily="34" charset="-122"/>
            </a:endParaRPr>
          </a:p>
        </p:txBody>
      </p:sp>
      <p:pic>
        <p:nvPicPr>
          <p:cNvPr id="19" name="图形 18" descr="医学 纯色填充">
            <a:extLst>
              <a:ext uri="{FF2B5EF4-FFF2-40B4-BE49-F238E27FC236}">
                <a16:creationId xmlns:a16="http://schemas.microsoft.com/office/drawing/2014/main" id="{C56FC64D-D79A-467B-8043-6BF6596379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5813" y="2955616"/>
            <a:ext cx="914400" cy="914400"/>
          </a:xfrm>
          <a:prstGeom prst="rect">
            <a:avLst/>
          </a:prstGeom>
        </p:spPr>
      </p:pic>
      <p:sp>
        <p:nvSpPr>
          <p:cNvPr id="20" name="矩形 19">
            <a:extLst>
              <a:ext uri="{FF2B5EF4-FFF2-40B4-BE49-F238E27FC236}">
                <a16:creationId xmlns:a16="http://schemas.microsoft.com/office/drawing/2014/main" id="{4FAC8D17-852E-4BE9-B739-AFB811F6E187}"/>
              </a:ext>
            </a:extLst>
          </p:cNvPr>
          <p:cNvSpPr/>
          <p:nvPr/>
        </p:nvSpPr>
        <p:spPr>
          <a:xfrm>
            <a:off x="614681" y="5988626"/>
            <a:ext cx="11151136" cy="39312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600" b="1" i="0" dirty="0">
              <a:solidFill>
                <a:schemeClr val="tx1"/>
              </a:solidFill>
              <a:effectLst/>
              <a:latin typeface="微软雅黑" panose="020B0503020204020204" pitchFamily="34" charset="-122"/>
              <a:ea typeface="微软雅黑" panose="020B0503020204020204" pitchFamily="34" charset="-122"/>
            </a:endParaRPr>
          </a:p>
          <a:p>
            <a:pPr marR="0" lvl="0" algn="ctr" defTabSz="914400" rtl="0" eaLnBrk="1" fontAlgn="auto" latinLnBrk="0" hangingPunct="1">
              <a:lnSpc>
                <a:spcPct val="100000"/>
              </a:lnSpc>
              <a:spcBef>
                <a:spcPts val="0"/>
              </a:spcBef>
              <a:spcAft>
                <a:spcPts val="0"/>
              </a:spcAft>
              <a:buClrTx/>
              <a:buSzTx/>
              <a:tabLst/>
              <a:defRPr/>
            </a:pPr>
            <a:r>
              <a:rPr lang="zh-CN" altLang="en-US" sz="1600" b="1" dirty="0">
                <a:solidFill>
                  <a:schemeClr val="tx1"/>
                </a:solidFill>
                <a:latin typeface="微软雅黑" panose="020B0503020204020204" pitchFamily="34" charset="-122"/>
                <a:ea typeface="微软雅黑" panose="020B0503020204020204" pitchFamily="34" charset="-122"/>
              </a:rPr>
              <a:t>几何光学</a:t>
            </a:r>
            <a:r>
              <a:rPr lang="en-US" altLang="zh-CN" sz="1600" b="1" dirty="0">
                <a:solidFill>
                  <a:schemeClr val="tx1"/>
                </a:solidFill>
                <a:latin typeface="微软雅黑" panose="020B0503020204020204" pitchFamily="34" charset="-122"/>
                <a:ea typeface="微软雅黑" panose="020B0503020204020204" pitchFamily="34" charset="-122"/>
              </a:rPr>
              <a:t>(GO)</a:t>
            </a:r>
            <a:r>
              <a:rPr lang="zh-CN" altLang="en-US" sz="1600" b="1" dirty="0">
                <a:solidFill>
                  <a:schemeClr val="tx1"/>
                </a:solidFill>
                <a:latin typeface="微软雅黑" panose="020B0503020204020204" pitchFamily="34" charset="-122"/>
                <a:ea typeface="微软雅黑" panose="020B0503020204020204" pitchFamily="34" charset="-122"/>
              </a:rPr>
              <a:t>与均匀衍射理论</a:t>
            </a:r>
            <a:r>
              <a:rPr lang="en-US" altLang="zh-CN" sz="1600" b="1" dirty="0">
                <a:solidFill>
                  <a:schemeClr val="tx1"/>
                </a:solidFill>
                <a:latin typeface="微软雅黑" panose="020B0503020204020204" pitchFamily="34" charset="-122"/>
                <a:ea typeface="微软雅黑" panose="020B0503020204020204" pitchFamily="34" charset="-122"/>
              </a:rPr>
              <a:t>(UTD)</a:t>
            </a:r>
            <a:r>
              <a:rPr lang="zh-CN" altLang="en-US" sz="1600" b="1" dirty="0">
                <a:solidFill>
                  <a:srgbClr val="C00000"/>
                </a:solidFill>
                <a:latin typeface="微软雅黑" panose="020B0503020204020204" pitchFamily="34" charset="-122"/>
                <a:ea typeface="微软雅黑" panose="020B0503020204020204" pitchFamily="34" charset="-122"/>
              </a:rPr>
              <a:t>快速路径确认</a:t>
            </a:r>
            <a:r>
              <a:rPr lang="en-US" altLang="zh-CN" sz="1600" b="1" dirty="0">
                <a:solidFill>
                  <a:srgbClr val="C00000"/>
                </a:solidFill>
                <a:latin typeface="微软雅黑" panose="020B0503020204020204" pitchFamily="34" charset="-122"/>
                <a:ea typeface="微软雅黑" panose="020B0503020204020204" pitchFamily="34" charset="-122"/>
              </a:rPr>
              <a:t> </a:t>
            </a:r>
            <a:r>
              <a:rPr lang="en-US" altLang="zh-CN" sz="1600" b="1" dirty="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物理光学</a:t>
            </a:r>
            <a:r>
              <a:rPr lang="en-US" altLang="zh-CN" sz="1600" b="1" dirty="0">
                <a:solidFill>
                  <a:schemeClr val="tx1"/>
                </a:solidFill>
                <a:latin typeface="微软雅黑" panose="020B0503020204020204" pitchFamily="34" charset="-122"/>
                <a:ea typeface="微软雅黑" panose="020B0503020204020204" pitchFamily="34" charset="-122"/>
              </a:rPr>
              <a:t>(PO)</a:t>
            </a:r>
            <a:r>
              <a:rPr lang="zh-CN" altLang="en-US" sz="1600" b="1" dirty="0">
                <a:solidFill>
                  <a:srgbClr val="C00000"/>
                </a:solidFill>
                <a:latin typeface="微软雅黑" panose="020B0503020204020204" pitchFamily="34" charset="-122"/>
                <a:ea typeface="微软雅黑" panose="020B0503020204020204" pitchFamily="34" charset="-122"/>
              </a:rPr>
              <a:t>修正边缘效应</a:t>
            </a:r>
            <a:endParaRPr lang="en-US" altLang="zh-CN" sz="1600" b="1" i="0" dirty="0">
              <a:solidFill>
                <a:srgbClr val="C00000"/>
              </a:solidFill>
              <a:effectLst/>
              <a:latin typeface="微软雅黑" panose="020B0503020204020204" pitchFamily="34" charset="-122"/>
              <a:ea typeface="微软雅黑" panose="020B0503020204020204" pitchFamily="34" charset="-122"/>
            </a:endParaRPr>
          </a:p>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27987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D2F45-1C0C-4132-9D57-E92E9600DC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DDEEB05-6CAF-4D9C-2B43-7AE617D244D1}"/>
              </a:ext>
            </a:extLst>
          </p:cNvPr>
          <p:cNvSpPr>
            <a:spLocks noGrp="1"/>
          </p:cNvSpPr>
          <p:nvPr>
            <p:ph type="title"/>
          </p:nvPr>
        </p:nvSpPr>
        <p:spPr>
          <a:xfrm>
            <a:off x="614680" y="203200"/>
            <a:ext cx="9801860" cy="730249"/>
          </a:xfrm>
        </p:spPr>
        <p:txBody>
          <a:bodyPr>
            <a:normAutofit/>
          </a:bodyPr>
          <a:lstStyle/>
          <a:p>
            <a:r>
              <a:rPr lang="en-US" altLang="zh-CN" dirty="0"/>
              <a:t>Introduction to EM Ray Tracing </a:t>
            </a:r>
            <a:endParaRPr lang="zh-CN" altLang="en-US" dirty="0"/>
          </a:p>
        </p:txBody>
      </p:sp>
      <p:sp>
        <p:nvSpPr>
          <p:cNvPr id="4" name="灯片编号占位符 3">
            <a:extLst>
              <a:ext uri="{FF2B5EF4-FFF2-40B4-BE49-F238E27FC236}">
                <a16:creationId xmlns:a16="http://schemas.microsoft.com/office/drawing/2014/main" id="{45073DEF-1C88-45EF-B7CC-30E58A4FDFA7}"/>
              </a:ext>
            </a:extLst>
          </p:cNvPr>
          <p:cNvSpPr>
            <a:spLocks noGrp="1"/>
          </p:cNvSpPr>
          <p:nvPr>
            <p:ph type="sldNum" sz="quarter" idx="10"/>
          </p:nvPr>
        </p:nvSpPr>
        <p:spPr/>
        <p:txBody>
          <a:bodyPr/>
          <a:lstStyle/>
          <a:p>
            <a:fld id="{54B3F8C3-4D34-464E-BB5A-60724E4C6E9F}" type="slidenum">
              <a:rPr lang="zh-CN" altLang="en-US" smtClean="0"/>
              <a:t>7</a:t>
            </a:fld>
            <a:endParaRPr lang="zh-CN" altLang="en-US"/>
          </a:p>
        </p:txBody>
      </p:sp>
      <p:sp>
        <p:nvSpPr>
          <p:cNvPr id="9" name="矩形 8">
            <a:extLst>
              <a:ext uri="{FF2B5EF4-FFF2-40B4-BE49-F238E27FC236}">
                <a16:creationId xmlns:a16="http://schemas.microsoft.com/office/drawing/2014/main" id="{154F0D80-49BF-4CBF-8B43-D2516008880F}"/>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Altair </a:t>
            </a:r>
            <a:r>
              <a:rPr lang="en-US" altLang="zh-CN" sz="2400" b="1" dirty="0" err="1">
                <a:solidFill>
                  <a:schemeClr val="tx1"/>
                </a:solidFill>
                <a:latin typeface="微软雅黑" panose="020B0503020204020204" pitchFamily="34" charset="-122"/>
                <a:ea typeface="微软雅黑" panose="020B0503020204020204" pitchFamily="34" charset="-122"/>
              </a:rPr>
              <a:t>Feko</a:t>
            </a:r>
            <a:r>
              <a:rPr lang="en-US" altLang="zh-CN" sz="1200" b="1" dirty="0">
                <a:solidFill>
                  <a:schemeClr val="tx1"/>
                </a:solidFill>
                <a:latin typeface="微软雅黑" panose="020B0503020204020204" pitchFamily="34" charset="-122"/>
                <a:ea typeface="微软雅黑" panose="020B0503020204020204" pitchFamily="34" charset="-122"/>
              </a:rPr>
              <a:t>[6]</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12" name="矩形 11">
            <a:extLst>
              <a:ext uri="{FF2B5EF4-FFF2-40B4-BE49-F238E27FC236}">
                <a16:creationId xmlns:a16="http://schemas.microsoft.com/office/drawing/2014/main" id="{83EB0968-2D7E-4858-B44E-70BA04DC51D1}"/>
              </a:ext>
            </a:extLst>
          </p:cNvPr>
          <p:cNvSpPr/>
          <p:nvPr/>
        </p:nvSpPr>
        <p:spPr>
          <a:xfrm>
            <a:off x="568702" y="1542559"/>
            <a:ext cx="2598420" cy="59372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DPM</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65158CD-1531-4EB7-B6C6-4D7817678AB1}"/>
              </a:ext>
            </a:extLst>
          </p:cNvPr>
          <p:cNvSpPr/>
          <p:nvPr/>
        </p:nvSpPr>
        <p:spPr>
          <a:xfrm>
            <a:off x="3495601" y="1542558"/>
            <a:ext cx="2598420" cy="59372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prstClr val="white"/>
                </a:solidFill>
                <a:latin typeface="微软雅黑" panose="020B0503020204020204" pitchFamily="34" charset="-122"/>
                <a:ea typeface="微软雅黑" panose="020B0503020204020204" pitchFamily="34" charset="-122"/>
                <a:sym typeface="+mn-ea"/>
              </a:rPr>
              <a:t>SRT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4DC01D13-9723-4D55-80A8-BB141BAE262D}"/>
              </a:ext>
            </a:extLst>
          </p:cNvPr>
          <p:cNvSpPr/>
          <p:nvPr/>
        </p:nvSpPr>
        <p:spPr>
          <a:xfrm>
            <a:off x="495761" y="3285367"/>
            <a:ext cx="2671361" cy="31044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减轻多径效应、建筑数据库的不准确性以及预测室内波传播的时变障碍，</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比</a:t>
            </a:r>
            <a:r>
              <a:rPr lang="en-US" altLang="zh-CN"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SRT</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快得多</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根据穿过的房间和墙壁的顺序将</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相似射线分组</a:t>
            </a: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主路径没有反射或衍射点，只有方向变化的点，因此</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无法使用 </a:t>
            </a:r>
            <a:r>
              <a:rPr lang="en-US" altLang="zh-CN"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GTD/UTD </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计算其末端的场强</a:t>
            </a: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采用</a:t>
            </a: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经验公式或者人工网络</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预测</a:t>
            </a:r>
            <a:endPar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D0EFB2F4-E88A-43B8-88C0-97CDFBA850BA}"/>
              </a:ext>
            </a:extLst>
          </p:cNvPr>
          <p:cNvSpPr/>
          <p:nvPr/>
        </p:nvSpPr>
        <p:spPr>
          <a:xfrm>
            <a:off x="6422500" y="1542558"/>
            <a:ext cx="2598420" cy="59372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prstClr val="white"/>
                </a:solidFill>
                <a:latin typeface="微软雅黑" panose="020B0503020204020204" pitchFamily="34" charset="-122"/>
                <a:ea typeface="微软雅黑" panose="020B0503020204020204" pitchFamily="34" charset="-122"/>
                <a:sym typeface="+mn-ea"/>
              </a:rPr>
              <a:t>SBR</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20D7085-451D-4EA5-BCF2-1520E6147B7E}"/>
              </a:ext>
            </a:extLst>
          </p:cNvPr>
          <p:cNvSpPr/>
          <p:nvPr/>
        </p:nvSpPr>
        <p:spPr>
          <a:xfrm>
            <a:off x="9307470" y="1542557"/>
            <a:ext cx="2598420" cy="59372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prstClr val="white"/>
                </a:solidFill>
                <a:latin typeface="微软雅黑" panose="020B0503020204020204" pitchFamily="34" charset="-122"/>
                <a:ea typeface="微软雅黑" panose="020B0503020204020204" pitchFamily="34" charset="-122"/>
                <a:sym typeface="+mn-ea"/>
              </a:rPr>
              <a:t>IRT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7792C64-0E2B-462D-9058-CD02CE17EE3C}"/>
              </a:ext>
            </a:extLst>
          </p:cNvPr>
          <p:cNvPicPr>
            <a:picLocks noChangeAspect="1"/>
          </p:cNvPicPr>
          <p:nvPr/>
        </p:nvPicPr>
        <p:blipFill>
          <a:blip r:embed="rId3"/>
          <a:stretch>
            <a:fillRect/>
          </a:stretch>
        </p:blipFill>
        <p:spPr>
          <a:xfrm>
            <a:off x="433442" y="2316906"/>
            <a:ext cx="2827348" cy="890933"/>
          </a:xfrm>
          <a:prstGeom prst="rect">
            <a:avLst/>
          </a:prstGeom>
        </p:spPr>
      </p:pic>
      <p:pic>
        <p:nvPicPr>
          <p:cNvPr id="22" name="图片 21">
            <a:extLst>
              <a:ext uri="{FF2B5EF4-FFF2-40B4-BE49-F238E27FC236}">
                <a16:creationId xmlns:a16="http://schemas.microsoft.com/office/drawing/2014/main" id="{464999FE-E9CD-4CC7-A221-2EE6DB2FDE8C}"/>
              </a:ext>
            </a:extLst>
          </p:cNvPr>
          <p:cNvPicPr>
            <a:picLocks noChangeAspect="1"/>
          </p:cNvPicPr>
          <p:nvPr/>
        </p:nvPicPr>
        <p:blipFill>
          <a:blip r:embed="rId4"/>
          <a:stretch>
            <a:fillRect/>
          </a:stretch>
        </p:blipFill>
        <p:spPr>
          <a:xfrm>
            <a:off x="4031096" y="2186227"/>
            <a:ext cx="1439120" cy="1046913"/>
          </a:xfrm>
          <a:prstGeom prst="rect">
            <a:avLst/>
          </a:prstGeom>
        </p:spPr>
      </p:pic>
      <p:sp>
        <p:nvSpPr>
          <p:cNvPr id="26" name="矩形 25">
            <a:extLst>
              <a:ext uri="{FF2B5EF4-FFF2-40B4-BE49-F238E27FC236}">
                <a16:creationId xmlns:a16="http://schemas.microsoft.com/office/drawing/2014/main" id="{DEDEB846-8315-4E7E-AC10-61C476EAF86F}"/>
              </a:ext>
            </a:extLst>
          </p:cNvPr>
          <p:cNvSpPr/>
          <p:nvPr/>
        </p:nvSpPr>
        <p:spPr>
          <a:xfrm>
            <a:off x="3422660" y="3285367"/>
            <a:ext cx="2671361" cy="31044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600" b="0" i="0" dirty="0">
              <a:solidFill>
                <a:srgbClr val="4D4D4D"/>
              </a:solidFill>
              <a:effectLst/>
              <a:latin typeface="NotoSans-Regular"/>
            </a:endParaRPr>
          </a:p>
          <a:p>
            <a:pPr marL="285750" indent="-285750">
              <a:buFont typeface="Wingdings" panose="05000000000000000000" pitchFamily="2" charset="2"/>
              <a:buChar char="n"/>
              <a:defRPr/>
            </a:pP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标准光线追踪模型</a:t>
            </a:r>
            <a:r>
              <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(SRT)</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UTD</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，具有</a:t>
            </a: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极高精度</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n"/>
              <a:defRPr/>
            </a:pP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追踪过程可使用</a:t>
            </a: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菲涅尔方程确定反射和透射损耗</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，并使用 </a:t>
            </a:r>
            <a:r>
              <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GTD/UTD </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确定衍射损耗，使用</a:t>
            </a: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三个物理参数</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（介电常数、磁导率和电导率）。</a:t>
            </a:r>
            <a:endPar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n"/>
              <a:defRPr/>
            </a:pP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也可采用</a:t>
            </a: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五个经验材料参数</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（入射光线最小最大损耗、衍射光线损耗、反射损耗和透射损耗）</a:t>
            </a:r>
            <a:endPar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n"/>
              <a:defRPr/>
            </a:pP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占用大量内存，计算时间极长</a:t>
            </a:r>
            <a:endParaRPr lang="en-US"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a:extLst>
              <a:ext uri="{FF2B5EF4-FFF2-40B4-BE49-F238E27FC236}">
                <a16:creationId xmlns:a16="http://schemas.microsoft.com/office/drawing/2014/main" id="{2AF241B1-ECD1-4341-810E-FF023CC74E7E}"/>
              </a:ext>
            </a:extLst>
          </p:cNvPr>
          <p:cNvSpPr/>
          <p:nvPr/>
        </p:nvSpPr>
        <p:spPr>
          <a:xfrm>
            <a:off x="6386029" y="3285366"/>
            <a:ext cx="2671361" cy="31044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SBR</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从发射器发射多条光线并计算它们的路径。</a:t>
            </a:r>
            <a:endPar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SBR </a:t>
            </a: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不能保证它会在任何结果像素和任何天线之间找到所有可能的光线路径</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，如果光线密度不高，则一些结果像素（在物体后面的低强度区域）可能无法被任何光线到达。</a:t>
            </a:r>
            <a:endPar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SBR </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的优点在于，在</a:t>
            </a: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具有许多基元对象的几何体中增加反射次数的代价是可接受的</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8" name="Picture 10" descr="SBR method graphical representation. | Download Scientific Diagram">
            <a:extLst>
              <a:ext uri="{FF2B5EF4-FFF2-40B4-BE49-F238E27FC236}">
                <a16:creationId xmlns:a16="http://schemas.microsoft.com/office/drawing/2014/main" id="{4F6A9BBC-29F8-4879-B944-218A46E9D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4777" y="2146111"/>
            <a:ext cx="2153864" cy="1061728"/>
          </a:xfrm>
          <a:prstGeom prst="rect">
            <a:avLst/>
          </a:prstGeom>
          <a:noFill/>
          <a:extLst>
            <a:ext uri="{909E8E84-426E-40DD-AFC4-6F175D3DCCD1}">
              <a14:hiddenFill xmlns:a14="http://schemas.microsoft.com/office/drawing/2010/main">
                <a:solidFill>
                  <a:srgbClr val="FFFFFF"/>
                </a:solidFill>
              </a14:hiddenFill>
            </a:ext>
          </a:extLst>
        </p:spPr>
      </p:pic>
      <p:sp>
        <p:nvSpPr>
          <p:cNvPr id="29" name="矩形 28">
            <a:extLst>
              <a:ext uri="{FF2B5EF4-FFF2-40B4-BE49-F238E27FC236}">
                <a16:creationId xmlns:a16="http://schemas.microsoft.com/office/drawing/2014/main" id="{1436B96B-19D6-4237-9E70-AE21FEFACA1A}"/>
              </a:ext>
            </a:extLst>
          </p:cNvPr>
          <p:cNvSpPr/>
          <p:nvPr/>
        </p:nvSpPr>
        <p:spPr>
          <a:xfrm>
            <a:off x="9271000" y="3277273"/>
            <a:ext cx="2671361" cy="31044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对</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建筑物数据预处理</a:t>
            </a: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。建筑物的所有</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墙壁都被细分为图块</a:t>
            </a: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，所有</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楔形都被细分为段</a:t>
            </a: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。数据库中所有图块、段和接收点之间的</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可见性关系均在预处理阶段计算</a:t>
            </a: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墙壁的透射、每次在墙壁的反射以及每次在边缘的衍射都</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算作一次相互作用</a:t>
            </a: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由于数据库预处理，</a:t>
            </a:r>
            <a:r>
              <a:rPr lang="en-US" altLang="zh-CN"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IRT </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模型的计算时间非常短</a:t>
            </a:r>
            <a:r>
              <a:rPr lang="zh-CN" altLang="en-US" sz="1400" b="1" i="0" dirty="0">
                <a:solidFill>
                  <a:srgbClr val="4D4D4D"/>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5" name="图片 24">
            <a:extLst>
              <a:ext uri="{FF2B5EF4-FFF2-40B4-BE49-F238E27FC236}">
                <a16:creationId xmlns:a16="http://schemas.microsoft.com/office/drawing/2014/main" id="{F1F4870A-971F-4774-969A-7DCD04E0CFA3}"/>
              </a:ext>
            </a:extLst>
          </p:cNvPr>
          <p:cNvPicPr>
            <a:picLocks noChangeAspect="1"/>
          </p:cNvPicPr>
          <p:nvPr/>
        </p:nvPicPr>
        <p:blipFill rotWithShape="1">
          <a:blip r:embed="rId6"/>
          <a:srcRect r="36850"/>
          <a:stretch/>
        </p:blipFill>
        <p:spPr>
          <a:xfrm>
            <a:off x="9850075" y="2178136"/>
            <a:ext cx="1513210" cy="1021612"/>
          </a:xfrm>
          <a:prstGeom prst="rect">
            <a:avLst/>
          </a:prstGeom>
        </p:spPr>
      </p:pic>
      <p:sp>
        <p:nvSpPr>
          <p:cNvPr id="35" name="文本框 34">
            <a:extLst>
              <a:ext uri="{FF2B5EF4-FFF2-40B4-BE49-F238E27FC236}">
                <a16:creationId xmlns:a16="http://schemas.microsoft.com/office/drawing/2014/main" id="{7D4938B4-4B2D-4BBF-B4D8-C65D1F1BD88B}"/>
              </a:ext>
            </a:extLst>
          </p:cNvPr>
          <p:cNvSpPr txBox="1"/>
          <p:nvPr/>
        </p:nvSpPr>
        <p:spPr>
          <a:xfrm>
            <a:off x="373986" y="6488668"/>
            <a:ext cx="609734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hlinkClick r:id="rId7">
                  <a:extLst>
                    <a:ext uri="{A12FA001-AC4F-418D-AE19-62706E023703}">
                      <ahyp:hlinkClr xmlns:ahyp="http://schemas.microsoft.com/office/drawing/2018/hyperlinkcolor" val="tx"/>
                    </a:ext>
                  </a:extLst>
                </a:hlinkClick>
              </a:rPr>
              <a:t>[6] </a:t>
            </a:r>
            <a:r>
              <a:rPr lang="zh-CN" altLang="en-US" sz="1200" dirty="0">
                <a:hlinkClick r:id="rId7">
                  <a:extLst>
                    <a:ext uri="{A12FA001-AC4F-418D-AE19-62706E023703}">
                      <ahyp:hlinkClr xmlns:ahyp="http://schemas.microsoft.com/office/drawing/2018/hyperlinkcolor" val="tx"/>
                    </a:ext>
                  </a:extLst>
                </a:hlinkClick>
              </a:rPr>
              <a:t>射线光学模型基础 </a:t>
            </a:r>
            <a:r>
              <a:rPr lang="en-US" altLang="zh-CN" sz="1200" dirty="0">
                <a:hlinkClick r:id="rId7">
                  <a:extLst>
                    <a:ext uri="{A12FA001-AC4F-418D-AE19-62706E023703}">
                      <ahyp:hlinkClr xmlns:ahyp="http://schemas.microsoft.com/office/drawing/2018/hyperlinkcolor" val="tx"/>
                    </a:ext>
                  </a:extLst>
                </a:hlinkClick>
              </a:rPr>
              <a:t>--- Basics of Ray-Optical Models</a:t>
            </a:r>
            <a:endParaRPr lang="zh-CN" altLang="en-US" sz="1200" dirty="0"/>
          </a:p>
        </p:txBody>
      </p:sp>
    </p:spTree>
    <p:extLst>
      <p:ext uri="{BB962C8B-B14F-4D97-AF65-F5344CB8AC3E}">
        <p14:creationId xmlns:p14="http://schemas.microsoft.com/office/powerpoint/2010/main" val="10001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E8CDF-07A7-79C2-F210-ED1BB0AD0D67}"/>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B9298F-DD88-41E5-8C50-82F41390666F}"/>
              </a:ext>
            </a:extLst>
          </p:cNvPr>
          <p:cNvSpPr>
            <a:spLocks noGrp="1"/>
          </p:cNvSpPr>
          <p:nvPr>
            <p:ph type="sldNum" sz="quarter" idx="10"/>
          </p:nvPr>
        </p:nvSpPr>
        <p:spPr/>
        <p:txBody>
          <a:bodyPr/>
          <a:lstStyle/>
          <a:p>
            <a:fld id="{54B3F8C3-4D34-464E-BB5A-60724E4C6E9F}" type="slidenum">
              <a:rPr lang="zh-CN" altLang="en-US" smtClean="0"/>
              <a:t>8</a:t>
            </a:fld>
            <a:endParaRPr lang="zh-CN" altLang="en-US"/>
          </a:p>
        </p:txBody>
      </p:sp>
      <p:sp>
        <p:nvSpPr>
          <p:cNvPr id="12" name="标题 1">
            <a:extLst>
              <a:ext uri="{FF2B5EF4-FFF2-40B4-BE49-F238E27FC236}">
                <a16:creationId xmlns:a16="http://schemas.microsoft.com/office/drawing/2014/main" id="{421A986C-B6D2-4A08-975C-B02ED5A28D26}"/>
              </a:ext>
            </a:extLst>
          </p:cNvPr>
          <p:cNvSpPr>
            <a:spLocks noGrp="1"/>
          </p:cNvSpPr>
          <p:nvPr>
            <p:ph type="title"/>
          </p:nvPr>
        </p:nvSpPr>
        <p:spPr>
          <a:xfrm>
            <a:off x="614680" y="203200"/>
            <a:ext cx="9801860" cy="730249"/>
          </a:xfrm>
        </p:spPr>
        <p:txBody>
          <a:bodyPr>
            <a:normAutofit/>
          </a:bodyPr>
          <a:lstStyle/>
          <a:p>
            <a:r>
              <a:rPr lang="en-US" altLang="zh-CN" dirty="0"/>
              <a:t>Introduction to EM Ray Tracing</a:t>
            </a:r>
            <a:endParaRPr lang="zh-CN" altLang="en-US" dirty="0"/>
          </a:p>
        </p:txBody>
      </p:sp>
      <p:sp>
        <p:nvSpPr>
          <p:cNvPr id="5" name="矩形 4">
            <a:extLst>
              <a:ext uri="{FF2B5EF4-FFF2-40B4-BE49-F238E27FC236}">
                <a16:creationId xmlns:a16="http://schemas.microsoft.com/office/drawing/2014/main" id="{CB5C3C91-1C69-4D43-A20C-9E117B5DECA3}"/>
              </a:ext>
            </a:extLst>
          </p:cNvPr>
          <p:cNvSpPr/>
          <p:nvPr/>
        </p:nvSpPr>
        <p:spPr>
          <a:xfrm>
            <a:off x="495761" y="924056"/>
            <a:ext cx="11203247" cy="522993"/>
          </a:xfrm>
          <a:prstGeom prst="rect">
            <a:avLst/>
          </a:prstGeom>
          <a:gradFill flip="none" rotWithShape="1">
            <a:gsLst>
              <a:gs pos="0">
                <a:schemeClr val="bg1"/>
              </a:gs>
              <a:gs pos="53000">
                <a:srgbClr val="C5D3ED"/>
              </a:gs>
              <a:gs pos="100000">
                <a:schemeClr val="bg1"/>
              </a:gs>
            </a:gsLst>
            <a:lin ang="0" scaled="1"/>
            <a:tileRect/>
          </a:gra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err="1">
                <a:solidFill>
                  <a:schemeClr val="tx1"/>
                </a:solidFill>
                <a:latin typeface="微软雅黑" panose="020B0503020204020204" pitchFamily="34" charset="-122"/>
                <a:ea typeface="微软雅黑" panose="020B0503020204020204" pitchFamily="34" charset="-122"/>
              </a:rPr>
              <a:t>Sionna</a:t>
            </a:r>
            <a:r>
              <a:rPr lang="en-US" altLang="zh-CN" sz="2400" b="1" dirty="0">
                <a:solidFill>
                  <a:schemeClr val="tx1"/>
                </a:solidFill>
                <a:latin typeface="微软雅黑" panose="020B0503020204020204" pitchFamily="34" charset="-122"/>
                <a:ea typeface="微软雅黑" panose="020B0503020204020204" pitchFamily="34" charset="-122"/>
              </a:rPr>
              <a:t> RT</a:t>
            </a:r>
            <a:r>
              <a:rPr lang="en-US" altLang="zh-CN" sz="1200" b="1" dirty="0">
                <a:solidFill>
                  <a:schemeClr val="tx1"/>
                </a:solidFill>
                <a:latin typeface="微软雅黑" panose="020B0503020204020204" pitchFamily="34" charset="-122"/>
                <a:ea typeface="微软雅黑" panose="020B0503020204020204" pitchFamily="34" charset="-122"/>
              </a:rPr>
              <a:t>[4]</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6" name="矩形 5">
            <a:extLst>
              <a:ext uri="{FF2B5EF4-FFF2-40B4-BE49-F238E27FC236}">
                <a16:creationId xmlns:a16="http://schemas.microsoft.com/office/drawing/2014/main" id="{5A827809-7A84-4E11-8A7B-EC2D9CCBBAEB}"/>
              </a:ext>
            </a:extLst>
          </p:cNvPr>
          <p:cNvSpPr/>
          <p:nvPr/>
        </p:nvSpPr>
        <p:spPr>
          <a:xfrm>
            <a:off x="938361" y="1429505"/>
            <a:ext cx="2598420" cy="59372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prstClr val="white"/>
                </a:solidFill>
                <a:latin typeface="微软雅黑" panose="020B0503020204020204" pitchFamily="34" charset="-122"/>
                <a:ea typeface="微软雅黑" panose="020B0503020204020204" pitchFamily="34" charset="-122"/>
                <a:sym typeface="+mn-ea"/>
              </a:rPr>
              <a:t>SBR</a:t>
            </a:r>
            <a:r>
              <a:rPr lang="en-US" altLang="zh-CN" sz="1200" b="1" dirty="0">
                <a:solidFill>
                  <a:prstClr val="white"/>
                </a:solidFill>
                <a:latin typeface="微软雅黑" panose="020B0503020204020204" pitchFamily="34" charset="-122"/>
                <a:ea typeface="微软雅黑" panose="020B0503020204020204" pitchFamily="34" charset="-122"/>
                <a:sym typeface="+mn-ea"/>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7" name="图形 6" descr="医学 纯色填充">
            <a:extLst>
              <a:ext uri="{FF2B5EF4-FFF2-40B4-BE49-F238E27FC236}">
                <a16:creationId xmlns:a16="http://schemas.microsoft.com/office/drawing/2014/main" id="{D4DF04C3-E3C0-4995-82CF-5F21726D81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9400" y="1322039"/>
            <a:ext cx="914400" cy="914400"/>
          </a:xfrm>
          <a:prstGeom prst="rect">
            <a:avLst/>
          </a:prstGeom>
        </p:spPr>
      </p:pic>
      <p:sp>
        <p:nvSpPr>
          <p:cNvPr id="8" name="文本框 7">
            <a:extLst>
              <a:ext uri="{FF2B5EF4-FFF2-40B4-BE49-F238E27FC236}">
                <a16:creationId xmlns:a16="http://schemas.microsoft.com/office/drawing/2014/main" id="{ABD6CEAC-2247-4DB9-B5C1-6D5BC9F41E43}"/>
              </a:ext>
            </a:extLst>
          </p:cNvPr>
          <p:cNvSpPr txBox="1"/>
          <p:nvPr/>
        </p:nvSpPr>
        <p:spPr>
          <a:xfrm>
            <a:off x="690643" y="6439356"/>
            <a:ext cx="10315198" cy="430887"/>
          </a:xfrm>
          <a:prstGeom prst="rect">
            <a:avLst/>
          </a:prstGeom>
          <a:noFill/>
        </p:spPr>
        <p:txBody>
          <a:bodyPr wrap="square">
            <a:spAutoFit/>
          </a:bodyPr>
          <a:lstStyle/>
          <a:p>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5">
                  <a:extLst>
                    <a:ext uri="{A12FA001-AC4F-418D-AE19-62706E023703}">
                      <ahyp:hlinkClr xmlns:ahyp="http://schemas.microsoft.com/office/drawing/2018/hyperlinkcolor" val="tx"/>
                    </a:ext>
                  </a:extLst>
                </a:hlinkClick>
              </a:rPr>
              <a:t>[4] </a:t>
            </a:r>
            <a:r>
              <a:rPr lang="en-US" altLang="zh-CN" sz="1100" dirty="0" err="1">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Sionna</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 RT </a:t>
            </a:r>
            <a:r>
              <a:rPr lang="zh-CN" altLang="en-US"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简介 </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 </a:t>
            </a:r>
            <a:r>
              <a:rPr lang="en-US" altLang="zh-CN" sz="1100" dirty="0" err="1">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Sionna</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 1.0.2 </a:t>
            </a:r>
            <a:r>
              <a:rPr lang="zh-CN" altLang="en-US"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文档 </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 Introduction to </a:t>
            </a:r>
            <a:r>
              <a:rPr lang="en-US" altLang="zh-CN" sz="1100" dirty="0" err="1">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Sionna</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 RT — </a:t>
            </a:r>
            <a:r>
              <a:rPr lang="en-US" altLang="zh-CN" sz="1100" dirty="0" err="1">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Sionna</a:t>
            </a:r>
            <a:r>
              <a:rPr lang="en-US"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 1.0.2 documentation</a:t>
            </a:r>
            <a:endParaRPr lang="fr-FR"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endParaRPr>
          </a:p>
          <a:p>
            <a:r>
              <a:rPr lang="fr-FR" altLang="zh-CN" sz="1100" dirty="0">
                <a:latin typeface="Times New Roman" panose="02020603050405020304" pitchFamily="18" charset="0"/>
                <a:ea typeface="微软雅黑" panose="020B0503020204020204" pitchFamily="34" charset="-122"/>
                <a:cs typeface="Times New Roman" panose="02020603050405020304" pitchFamily="18" charset="0"/>
                <a:hlinkClick r:id="rId6">
                  <a:extLst>
                    <a:ext uri="{A12FA001-AC4F-418D-AE19-62706E023703}">
                      <ahyp:hlinkClr xmlns:ahyp="http://schemas.microsoft.com/office/drawing/2018/hyperlinkcolor" val="tx"/>
                    </a:ext>
                  </a:extLst>
                </a:hlinkClick>
              </a:rPr>
              <a:t>[7] Introduction to Sionna RT — Sionna 1.0.2 documentation</a:t>
            </a:r>
            <a:endParaRPr lang="fr-FR" altLang="zh-CN" sz="1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438BC3B5-A868-4B1F-B120-43A8C5E4D73C}"/>
              </a:ext>
            </a:extLst>
          </p:cNvPr>
          <p:cNvSpPr/>
          <p:nvPr/>
        </p:nvSpPr>
        <p:spPr>
          <a:xfrm>
            <a:off x="4636420" y="1449170"/>
            <a:ext cx="2598420" cy="59372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solidFill>
                  <a:prstClr val="white"/>
                </a:solidFill>
                <a:latin typeface="微软雅黑" panose="020B0503020204020204" pitchFamily="34" charset="-122"/>
                <a:ea typeface="微软雅黑" panose="020B0503020204020204" pitchFamily="34" charset="-122"/>
                <a:sym typeface="+mn-ea"/>
              </a:rPr>
              <a:t>Mitsuba 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59757C1-971C-4AAC-B9C3-211953BE4BCC}"/>
              </a:ext>
            </a:extLst>
          </p:cNvPr>
          <p:cNvPicPr>
            <a:picLocks noChangeAspect="1"/>
          </p:cNvPicPr>
          <p:nvPr/>
        </p:nvPicPr>
        <p:blipFill>
          <a:blip r:embed="rId7"/>
          <a:stretch>
            <a:fillRect/>
          </a:stretch>
        </p:blipFill>
        <p:spPr>
          <a:xfrm>
            <a:off x="722955" y="2128973"/>
            <a:ext cx="2956290" cy="1095375"/>
          </a:xfrm>
          <a:prstGeom prst="rect">
            <a:avLst/>
          </a:prstGeom>
        </p:spPr>
      </p:pic>
      <p:pic>
        <p:nvPicPr>
          <p:cNvPr id="13" name="图形 12" descr="医学 纯色填充">
            <a:extLst>
              <a:ext uri="{FF2B5EF4-FFF2-40B4-BE49-F238E27FC236}">
                <a16:creationId xmlns:a16="http://schemas.microsoft.com/office/drawing/2014/main" id="{C5956020-58D0-42B9-8B90-12927317E4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7460" y="1317798"/>
            <a:ext cx="914400" cy="914400"/>
          </a:xfrm>
          <a:prstGeom prst="rect">
            <a:avLst/>
          </a:prstGeom>
        </p:spPr>
      </p:pic>
      <p:sp>
        <p:nvSpPr>
          <p:cNvPr id="14" name="矩形 13">
            <a:extLst>
              <a:ext uri="{FF2B5EF4-FFF2-40B4-BE49-F238E27FC236}">
                <a16:creationId xmlns:a16="http://schemas.microsoft.com/office/drawing/2014/main" id="{B4A5F6E4-85E1-448D-9223-3259C805E8B8}"/>
              </a:ext>
            </a:extLst>
          </p:cNvPr>
          <p:cNvSpPr/>
          <p:nvPr/>
        </p:nvSpPr>
        <p:spPr>
          <a:xfrm>
            <a:off x="8334480" y="1444929"/>
            <a:ext cx="2598420" cy="593725"/>
          </a:xfrm>
          <a:prstGeom prst="rect">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err="1">
                <a:solidFill>
                  <a:prstClr val="white"/>
                </a:solidFill>
                <a:latin typeface="微软雅黑" panose="020B0503020204020204" pitchFamily="34" charset="-122"/>
                <a:ea typeface="微软雅黑" panose="020B0503020204020204" pitchFamily="34" charset="-122"/>
                <a:sym typeface="+mn-ea"/>
              </a:rPr>
              <a:t>Dr.Jit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D9D8AFF1-76BF-4C81-8B01-7DF766BAB220}"/>
              </a:ext>
            </a:extLst>
          </p:cNvPr>
          <p:cNvSpPr/>
          <p:nvPr/>
        </p:nvSpPr>
        <p:spPr>
          <a:xfrm>
            <a:off x="792591" y="3267406"/>
            <a:ext cx="2671361" cy="18095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SBR</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从</a:t>
            </a: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发射器发射多条光线</a:t>
            </a:r>
            <a:r>
              <a:rPr lang="zh-CN" altLang="en-US"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rPr>
              <a:t>并计算它们的路径。</a:t>
            </a:r>
            <a:endPar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7" name="图片 16">
            <a:extLst>
              <a:ext uri="{FF2B5EF4-FFF2-40B4-BE49-F238E27FC236}">
                <a16:creationId xmlns:a16="http://schemas.microsoft.com/office/drawing/2014/main" id="{03E59FE8-AA17-4E73-A73A-DC8724D12F7F}"/>
              </a:ext>
            </a:extLst>
          </p:cNvPr>
          <p:cNvPicPr>
            <a:picLocks noChangeAspect="1"/>
          </p:cNvPicPr>
          <p:nvPr/>
        </p:nvPicPr>
        <p:blipFill>
          <a:blip r:embed="rId8"/>
          <a:stretch>
            <a:fillRect/>
          </a:stretch>
        </p:blipFill>
        <p:spPr>
          <a:xfrm>
            <a:off x="4903527" y="2128973"/>
            <a:ext cx="2064205" cy="1032103"/>
          </a:xfrm>
          <a:prstGeom prst="rect">
            <a:avLst/>
          </a:prstGeom>
        </p:spPr>
      </p:pic>
      <p:sp>
        <p:nvSpPr>
          <p:cNvPr id="18" name="矩形 17">
            <a:extLst>
              <a:ext uri="{FF2B5EF4-FFF2-40B4-BE49-F238E27FC236}">
                <a16:creationId xmlns:a16="http://schemas.microsoft.com/office/drawing/2014/main" id="{95E7B35D-66EA-46B0-9980-D0E0C3F5B0DD}"/>
              </a:ext>
            </a:extLst>
          </p:cNvPr>
          <p:cNvSpPr/>
          <p:nvPr/>
        </p:nvSpPr>
        <p:spPr>
          <a:xfrm>
            <a:off x="4543800" y="3267406"/>
            <a:ext cx="2671361" cy="18095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en-US" altLang="zh-CN"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Mitsuba 3 </a:t>
            </a: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是一款面向研究的渲染系统，用于</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正向和反向光传输模拟</a:t>
            </a: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 它由一小组核心库和各种插件组成，这些插件实现从材质和光源到完整渲染算法的功能。</a:t>
            </a:r>
            <a:endParaRPr lang="en-US" altLang="zh-CN" sz="1400" b="1" dirty="0">
              <a:solidFill>
                <a:srgbClr val="4D4D4D"/>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A05BE377-5684-489F-977C-F59AE0239F52}"/>
              </a:ext>
            </a:extLst>
          </p:cNvPr>
          <p:cNvSpPr/>
          <p:nvPr/>
        </p:nvSpPr>
        <p:spPr>
          <a:xfrm>
            <a:off x="8334480" y="3267406"/>
            <a:ext cx="2671361" cy="18095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专为普通计算和可微分计算</a:t>
            </a: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设计的即时（</a:t>
            </a:r>
            <a:r>
              <a:rPr lang="en-US" altLang="zh-CN"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Just-In-Time</a:t>
            </a: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JIT</a:t>
            </a: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）编译器。</a:t>
            </a:r>
            <a:r>
              <a:rPr lang="en-US" altLang="zh-CN" sz="1400" b="1" i="0" dirty="0" err="1">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Dr.Jit</a:t>
            </a:r>
            <a:r>
              <a:rPr lang="en-US" altLang="zh-CN"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的核心功能包括</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向量化和追踪、自动微分以及与</a:t>
            </a:r>
            <a:r>
              <a:rPr lang="en-US" altLang="zh-CN"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C++17</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的无缝集成</a:t>
            </a: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，使得在</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高性能计算</a:t>
            </a: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科学仿真中能高效地实现微分化和并行化</a:t>
            </a:r>
            <a:r>
              <a:rPr lang="zh-CN" altLang="en-US" sz="1400" b="1" i="0" dirty="0">
                <a:solidFill>
                  <a:srgbClr val="191B1F"/>
                </a:solidFill>
                <a:effectLst/>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1" name="图片 20">
            <a:extLst>
              <a:ext uri="{FF2B5EF4-FFF2-40B4-BE49-F238E27FC236}">
                <a16:creationId xmlns:a16="http://schemas.microsoft.com/office/drawing/2014/main" id="{82C6CD6B-E424-40DE-A6E3-F50D7A316CB4}"/>
              </a:ext>
            </a:extLst>
          </p:cNvPr>
          <p:cNvPicPr>
            <a:picLocks noChangeAspect="1"/>
          </p:cNvPicPr>
          <p:nvPr/>
        </p:nvPicPr>
        <p:blipFill>
          <a:blip r:embed="rId9"/>
          <a:stretch>
            <a:fillRect/>
          </a:stretch>
        </p:blipFill>
        <p:spPr>
          <a:xfrm>
            <a:off x="8989881" y="2071167"/>
            <a:ext cx="1246544" cy="1136205"/>
          </a:xfrm>
          <a:prstGeom prst="rect">
            <a:avLst/>
          </a:prstGeom>
        </p:spPr>
      </p:pic>
      <p:sp>
        <p:nvSpPr>
          <p:cNvPr id="22" name="矩形 21">
            <a:extLst>
              <a:ext uri="{FF2B5EF4-FFF2-40B4-BE49-F238E27FC236}">
                <a16:creationId xmlns:a16="http://schemas.microsoft.com/office/drawing/2014/main" id="{AAF40BA4-D774-4128-83AB-BCF586F36AE5}"/>
              </a:ext>
            </a:extLst>
          </p:cNvPr>
          <p:cNvSpPr/>
          <p:nvPr/>
        </p:nvSpPr>
        <p:spPr>
          <a:xfrm>
            <a:off x="792591" y="5173394"/>
            <a:ext cx="10213250" cy="122327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en-US" altLang="zh-CN" sz="1400" b="1" i="0" dirty="0" err="1">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Sionna</a:t>
            </a:r>
            <a:r>
              <a:rPr lang="en-US" altLang="zh-CN"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RT </a:t>
            </a: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是一款</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开源硬件加速可微分射线追踪器</a:t>
            </a: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，用于</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无线电传播建模</a:t>
            </a: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，它基于 </a:t>
            </a:r>
            <a:r>
              <a:rPr lang="en-US" altLang="zh-CN"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Mitsuba3</a:t>
            </a: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构建</a:t>
            </a:r>
            <a:r>
              <a:rPr lang="en-US" altLang="zh-CN"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其中利用了可微分的即时编译器</a:t>
            </a:r>
            <a:r>
              <a:rPr lang="en-US" altLang="zh-CN" sz="1400" b="1" i="0" dirty="0" err="1">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Dr.Jit</a:t>
            </a: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得益于 </a:t>
            </a:r>
            <a:r>
              <a:rPr lang="en-US" altLang="zh-CN" sz="1400" b="1" i="0" dirty="0" err="1">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Dr.Jit</a:t>
            </a:r>
            <a:r>
              <a:rPr lang="en-US" altLang="zh-CN"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的自动梯度计算</a:t>
            </a: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，可以有效地计算通道响应或无线电地图函数相对于射线追踪过程的大多数参数的梯度，包括材料特性、天线和散射模式、方向和物体的位置，并用于各种基于梯度的优化问题。</a:t>
            </a:r>
            <a:endPar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marR="0" lvl="0" indent="-285750" fontAlgn="auto">
              <a:lnSpc>
                <a:spcPct val="100000"/>
              </a:lnSpc>
              <a:spcBef>
                <a:spcPts val="0"/>
              </a:spcBef>
              <a:spcAft>
                <a:spcPts val="0"/>
              </a:spcAft>
              <a:buClrTx/>
              <a:buSzTx/>
              <a:buFont typeface="Wingdings" panose="05000000000000000000" pitchFamily="2" charset="2"/>
              <a:buChar char="n"/>
              <a:tabLst/>
              <a:defRPr/>
            </a:pPr>
            <a:r>
              <a:rPr lang="en-US" altLang="zh-CN" sz="1400" b="1" i="0" dirty="0" err="1">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Dr.Jit</a:t>
            </a:r>
            <a:r>
              <a:rPr lang="en-US" altLang="zh-CN"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数组可以</a:t>
            </a:r>
            <a:r>
              <a:rPr lang="zh-CN" altLang="en-US" sz="1400"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与其他数组编程框架交换数据</a:t>
            </a:r>
            <a:r>
              <a:rPr lang="zh-CN" altLang="en-US" sz="1400" b="1" i="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，例如 </a:t>
            </a:r>
            <a:r>
              <a:rPr lang="en-US" altLang="zh-CN" sz="1400" b="1"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NumPy</a:t>
            </a:r>
            <a:r>
              <a:rPr lang="zh-CN" altLang="en-US" sz="1400" b="1"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JAX</a:t>
            </a:r>
            <a:r>
              <a:rPr lang="zh-CN" altLang="en-US" sz="1400" b="1"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TensorFlow</a:t>
            </a:r>
            <a:r>
              <a:rPr lang="zh-CN" altLang="en-US" sz="1400" b="1"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b="1" i="0" u="none" strike="noStrike" dirty="0" err="1">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PyTorch</a:t>
            </a:r>
            <a:r>
              <a:rPr lang="zh-CN" altLang="en-US" sz="1400" b="1" i="0"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32800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en-US" altLang="zh-CN" dirty="0"/>
              <a:t>Contents</a:t>
            </a:r>
            <a:endParaRPr lang="zh-CN" altLang="en-US" dirty="0"/>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9</a:t>
            </a:fld>
            <a:r>
              <a:rPr lang="en-US" altLang="zh-CN" dirty="0">
                <a:solidFill>
                  <a:schemeClr val="accent1">
                    <a:lumMod val="50000"/>
                  </a:schemeClr>
                </a:solidFill>
              </a:rPr>
              <a:t>/45</a:t>
            </a:r>
            <a:endParaRPr lang="zh-CN" altLang="en-US" dirty="0">
              <a:solidFill>
                <a:schemeClr val="accent1">
                  <a:lumMod val="50000"/>
                </a:schemeClr>
              </a:solidFill>
            </a:endParaRPr>
          </a:p>
        </p:txBody>
      </p:sp>
      <p:grpSp>
        <p:nvGrpSpPr>
          <p:cNvPr id="21" name="组合 20"/>
          <p:cNvGrpSpPr/>
          <p:nvPr/>
        </p:nvGrpSpPr>
        <p:grpSpPr>
          <a:xfrm>
            <a:off x="3160609" y="1984612"/>
            <a:ext cx="6493931" cy="2686438"/>
            <a:chOff x="-2765213" y="2423583"/>
            <a:chExt cx="6493931" cy="2686438"/>
          </a:xfrm>
        </p:grpSpPr>
        <p:grpSp>
          <p:nvGrpSpPr>
            <p:cNvPr id="22" name="组合 21"/>
            <p:cNvGrpSpPr/>
            <p:nvPr/>
          </p:nvGrpSpPr>
          <p:grpSpPr>
            <a:xfrm>
              <a:off x="-2765213" y="2423583"/>
              <a:ext cx="5670971" cy="523220"/>
              <a:chOff x="-2765213" y="2423583"/>
              <a:chExt cx="5670971" cy="523220"/>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23583"/>
                <a:ext cx="4963161" cy="523220"/>
              </a:xfrm>
              <a:prstGeom prst="rect">
                <a:avLst/>
              </a:prstGeom>
              <a:noFill/>
            </p:spPr>
            <p:txBody>
              <a:bodyPr wrap="square" rtlCol="0">
                <a:spAutoFit/>
              </a:bodyPr>
              <a:lstStyle/>
              <a:p>
                <a:r>
                  <a:rPr lang="en-US" altLang="zh-CN" sz="2800" b="1" dirty="0">
                    <a:solidFill>
                      <a:srgbClr val="203864"/>
                    </a:solidFill>
                    <a:latin typeface="Times New Roman" panose="02020603050405020304" pitchFamily="18" charset="0"/>
                    <a:cs typeface="Times New Roman" panose="02020603050405020304" pitchFamily="18" charset="0"/>
                  </a:rPr>
                  <a:t>Introduction to Ray Tracing </a:t>
                </a:r>
                <a:endParaRPr lang="zh-CN" altLang="en-US" sz="14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2" name="文本框 31"/>
            <p:cNvSpPr txBox="1"/>
            <p:nvPr/>
          </p:nvSpPr>
          <p:spPr>
            <a:xfrm>
              <a:off x="-2057403" y="3851747"/>
              <a:ext cx="5786121" cy="523220"/>
            </a:xfrm>
            <a:prstGeom prst="rect">
              <a:avLst/>
            </a:prstGeom>
            <a:noFill/>
          </p:spPr>
          <p:txBody>
            <a:bodyPr wrap="square" rtlCol="0">
              <a:spAutoFit/>
            </a:bodyPr>
            <a:lstStyle/>
            <a:p>
              <a:r>
                <a:rPr lang="en-US" altLang="zh-CN" sz="2800" b="1" dirty="0">
                  <a:solidFill>
                    <a:srgbClr val="C00000"/>
                  </a:solidFill>
                  <a:latin typeface="Times New Roman" panose="02020603050405020304" pitchFamily="18" charset="0"/>
                  <a:cs typeface="Times New Roman" panose="02020603050405020304" pitchFamily="18" charset="0"/>
                </a:rPr>
                <a:t>Tutorial of </a:t>
              </a:r>
              <a:r>
                <a:rPr lang="en-US" altLang="zh-CN" sz="2800" b="1" dirty="0" err="1">
                  <a:solidFill>
                    <a:srgbClr val="C00000"/>
                  </a:solidFill>
                  <a:latin typeface="Times New Roman" panose="02020603050405020304" pitchFamily="18" charset="0"/>
                  <a:cs typeface="Times New Roman" panose="02020603050405020304" pitchFamily="18" charset="0"/>
                </a:rPr>
                <a:t>Sionna</a:t>
              </a:r>
              <a:r>
                <a:rPr lang="en-US" altLang="zh-CN" sz="2800" b="1" dirty="0">
                  <a:solidFill>
                    <a:srgbClr val="C00000"/>
                  </a:solidFill>
                  <a:latin typeface="Times New Roman" panose="02020603050405020304" pitchFamily="18" charset="0"/>
                  <a:cs typeface="Times New Roman" panose="02020603050405020304" pitchFamily="18" charset="0"/>
                </a:rPr>
                <a:t> RT</a:t>
              </a:r>
              <a:endPar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5" name="组合 24"/>
            <p:cNvGrpSpPr/>
            <p:nvPr/>
          </p:nvGrpSpPr>
          <p:grpSpPr>
            <a:xfrm>
              <a:off x="-2765213" y="4586801"/>
              <a:ext cx="4407743" cy="523220"/>
              <a:chOff x="-2765213" y="4345499"/>
              <a:chExt cx="4407743" cy="523220"/>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45499"/>
                <a:ext cx="3699933" cy="523220"/>
              </a:xfrm>
              <a:prstGeom prst="rect">
                <a:avLst/>
              </a:prstGeom>
              <a:noFill/>
            </p:spPr>
            <p:txBody>
              <a:bodyPr wrap="square" rtlCol="0">
                <a:spAutoFit/>
              </a:bodyPr>
              <a:lstStyle/>
              <a:p>
                <a:r>
                  <a:rPr lang="en-US" altLang="zh-CN" sz="2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MISC</a:t>
                </a:r>
                <a:endParaRPr lang="zh-CN" altLang="en-US" sz="28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sp>
        <p:nvSpPr>
          <p:cNvPr id="37" name="文本框 36">
            <a:extLst>
              <a:ext uri="{FF2B5EF4-FFF2-40B4-BE49-F238E27FC236}">
                <a16:creationId xmlns:a16="http://schemas.microsoft.com/office/drawing/2014/main" id="{9D21FA3B-55C9-4165-9697-A6AD006423BF}"/>
              </a:ext>
            </a:extLst>
          </p:cNvPr>
          <p:cNvSpPr txBox="1"/>
          <p:nvPr/>
        </p:nvSpPr>
        <p:spPr>
          <a:xfrm>
            <a:off x="3868419" y="2681946"/>
            <a:ext cx="5214621" cy="523220"/>
          </a:xfrm>
          <a:prstGeom prst="rect">
            <a:avLst/>
          </a:prstGeom>
          <a:noFill/>
        </p:spPr>
        <p:txBody>
          <a:bodyPr wrap="square" rtlCol="0">
            <a:spAutoFit/>
          </a:bodyPr>
          <a:lstStyle/>
          <a:p>
            <a:r>
              <a:rPr lang="en-US" altLang="zh-CN" sz="2800" b="1" dirty="0">
                <a:solidFill>
                  <a:srgbClr val="203864"/>
                </a:solidFill>
                <a:latin typeface="Times New Roman" panose="02020603050405020304" pitchFamily="18" charset="0"/>
                <a:cs typeface="Times New Roman" panose="02020603050405020304" pitchFamily="18" charset="0"/>
              </a:rPr>
              <a:t>Introduction to EM Ray Tracing </a:t>
            </a:r>
            <a:endParaRPr lang="zh-CN" altLang="en-US" sz="14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菱形 16">
            <a:extLst>
              <a:ext uri="{FF2B5EF4-FFF2-40B4-BE49-F238E27FC236}">
                <a16:creationId xmlns:a16="http://schemas.microsoft.com/office/drawing/2014/main" id="{8696FF49-FCA9-44F2-87DE-5D7F428AA982}"/>
              </a:ext>
            </a:extLst>
          </p:cNvPr>
          <p:cNvSpPr/>
          <p:nvPr/>
        </p:nvSpPr>
        <p:spPr>
          <a:xfrm>
            <a:off x="3160609" y="2717815"/>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18" name="菱形 17">
            <a:extLst>
              <a:ext uri="{FF2B5EF4-FFF2-40B4-BE49-F238E27FC236}">
                <a16:creationId xmlns:a16="http://schemas.microsoft.com/office/drawing/2014/main" id="{3CAA9B93-AC14-46D7-AC81-11CD81AB1223}"/>
              </a:ext>
            </a:extLst>
          </p:cNvPr>
          <p:cNvSpPr/>
          <p:nvPr/>
        </p:nvSpPr>
        <p:spPr>
          <a:xfrm>
            <a:off x="3160609" y="3432388"/>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8701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YTU3ZmMyMjMwYWNlMjNmYzFlZDg2NDdiMzZlOTI3YT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11315</TotalTime>
  <Words>7432</Words>
  <Application>Microsoft Office PowerPoint</Application>
  <PresentationFormat>宽屏</PresentationFormat>
  <Paragraphs>568</Paragraphs>
  <Slides>37</Slides>
  <Notes>36</Notes>
  <HiddenSlides>0</HiddenSlides>
  <MMClips>2</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2</vt:i4>
      </vt:variant>
      <vt:variant>
        <vt:lpstr>幻灯片标题</vt:lpstr>
      </vt:variant>
      <vt:variant>
        <vt:i4>37</vt:i4>
      </vt:variant>
    </vt:vector>
  </HeadingPairs>
  <TitlesOfParts>
    <vt:vector size="57" baseType="lpstr">
      <vt:lpstr>DeepSeek-CJK-patch</vt:lpstr>
      <vt:lpstr>inherit</vt:lpstr>
      <vt:lpstr>KaTeX_Main</vt:lpstr>
      <vt:lpstr>KaTeX_Math</vt:lpstr>
      <vt:lpstr>KaTeX_Size2</vt:lpstr>
      <vt:lpstr>Mulish</vt:lpstr>
      <vt:lpstr>NotoSans-Regular</vt:lpstr>
      <vt:lpstr>Roboto Slab</vt:lpstr>
      <vt:lpstr>等线</vt:lpstr>
      <vt:lpstr>等线 Light</vt:lpstr>
      <vt:lpstr>江城斜黑体 100W</vt:lpstr>
      <vt:lpstr>江城斜黑体 900W</vt:lpstr>
      <vt:lpstr>微软雅黑</vt:lpstr>
      <vt:lpstr>Arial</vt:lpstr>
      <vt:lpstr>Lato</vt:lpstr>
      <vt:lpstr>Times New Roman</vt:lpstr>
      <vt:lpstr>Wingdings</vt:lpstr>
      <vt:lpstr>Office 主题​​</vt:lpstr>
      <vt:lpstr>MathType 7.0 Equation</vt:lpstr>
      <vt:lpstr>Equation</vt:lpstr>
      <vt:lpstr>PowerPoint 演示文稿</vt:lpstr>
      <vt:lpstr>Contents</vt:lpstr>
      <vt:lpstr>Introduction to Ray Tracing </vt:lpstr>
      <vt:lpstr>Contents</vt:lpstr>
      <vt:lpstr>Introduction to EM Ray Tracing </vt:lpstr>
      <vt:lpstr>Introduction to EM Ray Tracing </vt:lpstr>
      <vt:lpstr>Introduction to EM Ray Tracing </vt:lpstr>
      <vt:lpstr>Introduction to EM Ray Tracing</vt:lpstr>
      <vt:lpstr>Contents</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Tutorial of Sionna RT</vt:lpstr>
      <vt:lpstr>Contents</vt:lpstr>
      <vt:lpstr>MISC</vt:lpstr>
      <vt:lpstr>MISC</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HP</cp:lastModifiedBy>
  <cp:revision>1505</cp:revision>
  <dcterms:created xsi:type="dcterms:W3CDTF">2024-09-24T06:50:00Z</dcterms:created>
  <dcterms:modified xsi:type="dcterms:W3CDTF">2025-04-14T08:45:37Z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CC91CFF4B73F4CD4A2075DF7CE860237</vt:lpwstr>
  </property>
  <property fmtid="{D5CDD505-2E9C-101B-9397-08002B2CF9AE}" pid="3" name="KSOProductBuildVer">
    <vt:lpwstr>2052-11.1.0.12165</vt:lpwstr>
  </property>
</Properties>
</file>